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60" r:id="rId5"/>
    <p:sldId id="261" r:id="rId6"/>
    <p:sldId id="307" r:id="rId7"/>
    <p:sldId id="290" r:id="rId8"/>
    <p:sldId id="305" r:id="rId9"/>
    <p:sldId id="306" r:id="rId10"/>
    <p:sldId id="264" r:id="rId11"/>
    <p:sldId id="262" r:id="rId12"/>
    <p:sldId id="265" r:id="rId13"/>
    <p:sldId id="266" r:id="rId14"/>
    <p:sldId id="291" r:id="rId15"/>
    <p:sldId id="308" r:id="rId16"/>
    <p:sldId id="268" r:id="rId17"/>
    <p:sldId id="270" r:id="rId18"/>
    <p:sldId id="271" r:id="rId19"/>
    <p:sldId id="272" r:id="rId20"/>
    <p:sldId id="303" r:id="rId21"/>
    <p:sldId id="273" r:id="rId22"/>
    <p:sldId id="275" r:id="rId23"/>
    <p:sldId id="298" r:id="rId24"/>
    <p:sldId id="292" r:id="rId25"/>
    <p:sldId id="309" r:id="rId26"/>
    <p:sldId id="294" r:id="rId27"/>
    <p:sldId id="279" r:id="rId28"/>
    <p:sldId id="280" r:id="rId29"/>
    <p:sldId id="281" r:id="rId30"/>
    <p:sldId id="297" r:id="rId31"/>
    <p:sldId id="282" r:id="rId32"/>
    <p:sldId id="284" r:id="rId33"/>
    <p:sldId id="283" r:id="rId34"/>
    <p:sldId id="299" r:id="rId35"/>
    <p:sldId id="300" r:id="rId36"/>
    <p:sldId id="302" r:id="rId37"/>
    <p:sldId id="301" r:id="rId38"/>
    <p:sldId id="285" r:id="rId39"/>
    <p:sldId id="286" r:id="rId40"/>
    <p:sldId id="288" r:id="rId41"/>
    <p:sldId id="295" r:id="rId42"/>
    <p:sldId id="304" r:id="rId43"/>
  </p:sldIdLst>
  <p:sldSz cx="9144000" cy="6858000" type="screen4x3"/>
  <p:notesSz cx="6669088"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BA693"/>
    <a:srgbClr val="E7A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878" autoAdjust="0"/>
  </p:normalViewPr>
  <p:slideViewPr>
    <p:cSldViewPr snapToGrid="0" snapToObjects="1">
      <p:cViewPr varScale="1">
        <p:scale>
          <a:sx n="93" d="100"/>
          <a:sy n="93" d="100"/>
        </p:scale>
        <p:origin x="15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r>
              <a:rPr lang="en-US" smtClean="0"/>
              <a:t>Erfgoed Brabant Academie</a:t>
            </a:r>
            <a:endParaRPr lang="en-US"/>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AF54305-DDFB-4481-A541-ACC2393D0DD7}" type="datetimeFigureOut">
              <a:rPr lang="en-US" smtClean="0"/>
              <a:t>11/14/2018</a:t>
            </a:fld>
            <a:endParaRPr lang="en-US"/>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026CC71-E21D-4015-9028-FABF85BB8F5F}" type="slidenum">
              <a:rPr lang="en-US" smtClean="0"/>
              <a:t>‹nr.›</a:t>
            </a:fld>
            <a:endParaRPr lang="en-US"/>
          </a:p>
        </p:txBody>
      </p:sp>
    </p:spTree>
    <p:extLst>
      <p:ext uri="{BB962C8B-B14F-4D97-AF65-F5344CB8AC3E}">
        <p14:creationId xmlns:p14="http://schemas.microsoft.com/office/powerpoint/2010/main" val="1929340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r>
              <a:rPr lang="nl-NL" smtClean="0"/>
              <a:t>Erfgoed Brabant Academie</a:t>
            </a:r>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629D0A16-5271-42C8-A0B4-CAF53C314C74}" type="datetimeFigureOut">
              <a:rPr lang="nl-NL" smtClean="0"/>
              <a:t>14-11-2018</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1582E60-2BBE-466A-8D4C-DB0313488CEA}" type="slidenum">
              <a:rPr lang="nl-NL" smtClean="0"/>
              <a:t>‹nr.›</a:t>
            </a:fld>
            <a:endParaRPr lang="nl-NL"/>
          </a:p>
        </p:txBody>
      </p:sp>
    </p:spTree>
    <p:extLst>
      <p:ext uri="{BB962C8B-B14F-4D97-AF65-F5344CB8AC3E}">
        <p14:creationId xmlns:p14="http://schemas.microsoft.com/office/powerpoint/2010/main" val="26625336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1</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281848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Cursisten in tweetallen laten werken</a:t>
            </a:r>
          </a:p>
          <a:p>
            <a:r>
              <a:rPr lang="nl-NL" baseline="0" dirty="0"/>
              <a:t>Laten opschrijven en resultaten delen op flip-over.</a:t>
            </a:r>
            <a:endParaRPr lang="nl-NL" dirty="0"/>
          </a:p>
          <a:p>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15</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53027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16</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290552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toelichten dat publicaties</a:t>
            </a:r>
            <a:r>
              <a:rPr lang="nl-NL" baseline="0" dirty="0"/>
              <a:t> op een andere manier beschreven worden, maar met hetzelfde doel: terug kunnen vinden. Verwervingsgegevens worden hier minder vaak vastgelegd. Archieven: het archief als geheel moet ook zo’n beschrijving krijgen. Bidprentjes pak je iets anders aan (als je ze tenminste vooral bewaart vanwege de persoonsgegevens)</a:t>
            </a:r>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21</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85724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voor de volgende dia eerst een opdracht: afvinklijstje SPECTRUM: voor welke handelingen zijn</a:t>
            </a:r>
            <a:r>
              <a:rPr lang="nl-NL" baseline="0" dirty="0"/>
              <a:t> afspraken gemaakt, voor welke handelingen niet?</a:t>
            </a:r>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24</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300165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26</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311103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filmpje tonen</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30</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344412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al wijzen op Depotwijzer.be &gt;</a:t>
            </a:r>
            <a:r>
              <a:rPr lang="nl-NL" baseline="0" dirty="0"/>
              <a:t> Collectiebeheer &gt; Conservatie</a:t>
            </a:r>
          </a:p>
          <a:p>
            <a:r>
              <a:rPr lang="nl-NL" baseline="0" dirty="0"/>
              <a:t>Welke komt het meeste voor? Fysieke krachten en informatieverlies</a:t>
            </a:r>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32</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74468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Wijzen op website LCM</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34</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43751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subsidies ter sprake brengen en gezamenlijke aanschaf van bergmaterialen.</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41</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244056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Alvorens</a:t>
            </a:r>
            <a:r>
              <a:rPr lang="nl-NL" baseline="0" dirty="0"/>
              <a:t> de vijf woorden te tonen, eerst de vraag stellen wat zij als kerntaak zien.</a:t>
            </a:r>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4</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223613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Bespreken</a:t>
            </a:r>
            <a:r>
              <a:rPr lang="nl-NL" baseline="0" dirty="0"/>
              <a:t> waar de verschillen zitten met een heemkundekring.</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5</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7160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Alvorens</a:t>
            </a:r>
            <a:r>
              <a:rPr lang="nl-NL" baseline="0" dirty="0"/>
              <a:t> door te gaan naar de volgende dia, nu eerst een opdracht: dit opschrijven, en vervolgens gezamenlijk bespreken </a:t>
            </a:r>
            <a:r>
              <a:rPr lang="nl-NL" baseline="0" dirty="0">
                <a:sym typeface="Wingdings" panose="05000000000000000000" pitchFamily="2" charset="2"/>
              </a:rPr>
              <a:t> hier flip-over voor gebruiken</a:t>
            </a:r>
            <a:endParaRPr lang="nl-NL" dirty="0"/>
          </a:p>
          <a:p>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6</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361784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Collectiebeheer is de basis</a:t>
            </a:r>
            <a:r>
              <a:rPr lang="nl-NL" baseline="0" dirty="0"/>
              <a:t> voor het functioneren van de heemkundekring of het museum: de materiële en immateriële getuigenissen (van de mens en zijn directe omgeving, in het geval van een </a:t>
            </a:r>
            <a:r>
              <a:rPr lang="nl-NL" baseline="0" dirty="0" err="1"/>
              <a:t>hkk</a:t>
            </a:r>
            <a:r>
              <a:rPr lang="nl-NL" baseline="0" dirty="0"/>
              <a:t>) zijn immers dat wat een museum tot een museum maakt. We maken bewust of onbewust voortdurend keuzes: in wat we wel bewaren en wat niet, in hoe we het documenteren, in hoe we het bewaren.</a:t>
            </a:r>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7</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67749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problemen: cultuurhistorische musea en heemkundekringen hebben een complexe opdracht,</a:t>
            </a:r>
            <a:r>
              <a:rPr lang="nl-NL" baseline="0" dirty="0"/>
              <a:t> ze verzamelen namelijk informatie over het dagelijks leven. En maak daar maar eens een zinvolle selectie uit voor toekomstige generaties! Want voorwerpen hebben we enorm veel om ons heen. </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8</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73091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Verwijzen naar de</a:t>
            </a:r>
            <a:r>
              <a:rPr lang="nl-NL" sz="1200" kern="1200" dirty="0">
                <a:solidFill>
                  <a:schemeClr val="tx1"/>
                </a:solidFill>
                <a:effectLst/>
                <a:latin typeface="+mn-lt"/>
                <a:ea typeface="+mn-ea"/>
                <a:cs typeface="+mn-cs"/>
              </a:rPr>
              <a:t> film Overal spullen, die kunstenaar Judith de Leeuw maakte en die eind 2011 werd uitgezonden door de Boeddhistische Omroep.</a:t>
            </a:r>
          </a:p>
          <a:p>
            <a:r>
              <a:rPr lang="nl-NL" sz="1200" kern="1200" dirty="0">
                <a:solidFill>
                  <a:schemeClr val="tx1"/>
                </a:solidFill>
                <a:effectLst/>
                <a:latin typeface="+mn-lt"/>
                <a:ea typeface="+mn-ea"/>
                <a:cs typeface="+mn-cs"/>
              </a:rPr>
              <a:t>Het is in mijn optiek een prachtige film, een zoektocht naar de relatie tussen mensen en ding.  Zij besluit om al haar spullen –in haar zoektocht naar het nut van al die spullen – naar een loods te brengen en te categoriseren, te beschrijven, te nummeren en dus ook te tellen. </a:t>
            </a:r>
          </a:p>
          <a:p>
            <a:r>
              <a:rPr lang="nl-NL" sz="1200" b="1"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Zij komt tot de ontdekking dat ze in het relatief kleine huis in Amsterdam, waar ze met haar partner en zoon van 2 jaar woont (een </a:t>
            </a:r>
            <a:r>
              <a:rPr lang="nl-NL" sz="1200" kern="1200" dirty="0" err="1">
                <a:solidFill>
                  <a:schemeClr val="tx1"/>
                </a:solidFill>
                <a:effectLst/>
                <a:latin typeface="+mn-lt"/>
                <a:ea typeface="+mn-ea"/>
                <a:cs typeface="+mn-cs"/>
              </a:rPr>
              <a:t>middenklassehuishouden</a:t>
            </a:r>
            <a:r>
              <a:rPr lang="nl-NL" sz="1200" kern="1200" dirty="0">
                <a:solidFill>
                  <a:schemeClr val="tx1"/>
                </a:solidFill>
                <a:effectLst/>
                <a:latin typeface="+mn-lt"/>
                <a:ea typeface="+mn-ea"/>
                <a:cs typeface="+mn-cs"/>
              </a:rPr>
              <a:t>), maar liefst 15.734 objecten heeft. En volgens de mannen die het kunnen weten (de verhuizers die haar spullen naar de loods brengen) is dat heel normaal. Een mens heeft al gauw 80 tot 100 dozen, zoals de verhuizers het uitdrukken.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we eens gaan tellen hoeveel spullen we op dit moment in Nederland gebruiken, en dat aantal van 15.000 eens als uitgangspunt nemen voor een gemiddeld huishouden. Volgens het CBS telt Nederland op dit moment 7,5 miljoen huishoudens. Dat betekent dat we bijna 118 miljard spullen hebben, waarvan ca. een kwart elke 3-4 jaar vervangen wordt. En dat zijn dan alleen de huishoudens, nog niet de kantoren, bedrijven, ziekenhuizen, overheidsgebouwen etc.</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Maar een heel klein deel van al onze spullen komt in musea, archieven of bij heemkundekringen terecht. Ik heb daar voor de provincie Brabant een idee van, want wij hebben zowel de collecties  van de musea (</a:t>
            </a:r>
            <a:r>
              <a:rPr lang="nl-NL" sz="1200" kern="1200" dirty="0" err="1">
                <a:solidFill>
                  <a:schemeClr val="tx1"/>
                </a:solidFill>
                <a:effectLst/>
                <a:latin typeface="+mn-lt"/>
                <a:ea typeface="+mn-ea"/>
                <a:cs typeface="+mn-cs"/>
              </a:rPr>
              <a:t>MusIP</a:t>
            </a:r>
            <a:r>
              <a:rPr lang="nl-NL" sz="1200" kern="1200" dirty="0">
                <a:solidFill>
                  <a:schemeClr val="tx1"/>
                </a:solidFill>
                <a:effectLst/>
                <a:latin typeface="+mn-lt"/>
                <a:ea typeface="+mn-ea"/>
                <a:cs typeface="+mn-cs"/>
              </a:rPr>
              <a:t>) als de collecties van de heemkundeverenigingen geïnventariseerd en de objecten geteld. Dat gaat in totaal om ca. 200 instellingen, waar in totaal ca. 2,5 miljoen objecten bewaard worden.</a:t>
            </a:r>
          </a:p>
          <a:p>
            <a:r>
              <a:rPr lang="nl-NL" sz="1200" kern="1200" dirty="0">
                <a:solidFill>
                  <a:schemeClr val="tx1"/>
                </a:solidFill>
                <a:effectLst/>
                <a:latin typeface="+mn-lt"/>
                <a:ea typeface="+mn-ea"/>
                <a:cs typeface="+mn-cs"/>
              </a:rPr>
              <a:t>Musea: 1252 collecties met 1,5 miljoen voorwerpen (ook 40.000 vliegen in het Natuurmuseum Brabant)</a:t>
            </a:r>
          </a:p>
          <a:p>
            <a:r>
              <a:rPr lang="nl-NL" sz="1200" kern="1200" dirty="0">
                <a:solidFill>
                  <a:schemeClr val="tx1"/>
                </a:solidFill>
                <a:effectLst/>
                <a:latin typeface="+mn-lt"/>
                <a:ea typeface="+mn-ea"/>
                <a:cs typeface="+mn-cs"/>
              </a:rPr>
              <a:t>Heemkundeverenigingen: </a:t>
            </a:r>
            <a:r>
              <a:rPr lang="nl-NL" sz="1200" u="sng" kern="1200" dirty="0">
                <a:solidFill>
                  <a:schemeClr val="tx1"/>
                </a:solidFill>
                <a:effectLst/>
                <a:latin typeface="+mn-lt"/>
                <a:ea typeface="+mn-ea"/>
                <a:cs typeface="+mn-cs"/>
              </a:rPr>
              <a:t>416 collecties met 1 miljoen voorwerpen (heel veel historische foto’s)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we ervan uitgaan dat in Brabant, met ca. 2,5 miljoen inwoners ruim 1 miljoen huishoudens zijn, dat betekent dat het aantal objecten in musea en heemkundeverenigingen minder dan  0,2 promille is van wat er op dit moment in Brabant aan spullen is.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Hoe ga je selecteren uit zoveel spullen?</a:t>
            </a:r>
          </a:p>
          <a:p>
            <a:r>
              <a:rPr lang="nl-NL" dirty="0"/>
              <a:t>Dit proces van het verzamelen van ‘het dagelijks leven’ wordt mooi toegelicht in Spaarstation Dingenliefde in het Openluchtmuseum.</a:t>
            </a:r>
          </a:p>
          <a:p>
            <a:r>
              <a:rPr lang="nl-NL" dirty="0"/>
              <a:t>Een heel unieke manier om dagelijks leven vast te leggen is het bevriezen in de tijd: dat gebeurde met het Mastboomhuis in Oud-Gastel, waarin sinds de dood van de laatste bewoner in 1999, en naar zijn wens, niets meer veranderd is.</a:t>
            </a:r>
          </a:p>
          <a:p>
            <a:endParaRPr lang="nl-NL"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9</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65232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Maar een heel klein deel van al onze spullen komt in musea, archieven of bij heemkundekringen terecht. Ik heb daar voor de provincie Brabant een idee van, want wij hebben zowel de collecties  van de musea (</a:t>
            </a:r>
            <a:r>
              <a:rPr lang="nl-NL" sz="1200" kern="1200" dirty="0" err="1">
                <a:solidFill>
                  <a:schemeClr val="tx1"/>
                </a:solidFill>
                <a:effectLst/>
                <a:latin typeface="+mn-lt"/>
                <a:ea typeface="+mn-ea"/>
                <a:cs typeface="+mn-cs"/>
              </a:rPr>
              <a:t>MusIP</a:t>
            </a:r>
            <a:r>
              <a:rPr lang="nl-NL" sz="1200" kern="1200" dirty="0">
                <a:solidFill>
                  <a:schemeClr val="tx1"/>
                </a:solidFill>
                <a:effectLst/>
                <a:latin typeface="+mn-lt"/>
                <a:ea typeface="+mn-ea"/>
                <a:cs typeface="+mn-cs"/>
              </a:rPr>
              <a:t>) als de collecties van de heemkundeverenigingen geïnventariseerd en de objecten geteld. Dat gaat in totaal om ca. 200 instellingen, waar in totaal ca. 2,5 miljoen objecten bewaard worden.</a:t>
            </a:r>
          </a:p>
          <a:p>
            <a:r>
              <a:rPr lang="nl-NL" sz="1200" kern="1200" dirty="0">
                <a:solidFill>
                  <a:schemeClr val="tx1"/>
                </a:solidFill>
                <a:effectLst/>
                <a:latin typeface="+mn-lt"/>
                <a:ea typeface="+mn-ea"/>
                <a:cs typeface="+mn-cs"/>
              </a:rPr>
              <a:t>Musea: 1252 collecties met 1,5 miljoen voorwerpen (ook 40.000 vliegen in het Natuurmuseum Brabant)</a:t>
            </a:r>
          </a:p>
          <a:p>
            <a:r>
              <a:rPr lang="nl-NL" sz="1200" kern="1200" dirty="0">
                <a:solidFill>
                  <a:schemeClr val="tx1"/>
                </a:solidFill>
                <a:effectLst/>
                <a:latin typeface="+mn-lt"/>
                <a:ea typeface="+mn-ea"/>
                <a:cs typeface="+mn-cs"/>
              </a:rPr>
              <a:t>Heemkundeverenigingen: </a:t>
            </a:r>
            <a:r>
              <a:rPr lang="nl-NL" sz="1200" u="sng" kern="1200" dirty="0">
                <a:solidFill>
                  <a:schemeClr val="tx1"/>
                </a:solidFill>
                <a:effectLst/>
                <a:latin typeface="+mn-lt"/>
                <a:ea typeface="+mn-ea"/>
                <a:cs typeface="+mn-cs"/>
              </a:rPr>
              <a:t>416 collecties met 1 miljoen voorwerpen (heel veel historische foto’s)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we ervan uitgaan dat in Brabant, met ca. 2,5 miljoen inwoners ruim 1 miljoen huishoudens zijn, dat betekent dat het aantal objecten in musea en heemkundeverenigingen minder dan  0,2 promille is van wat er op dit moment in Brabant aan spullen is.</a:t>
            </a:r>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10</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8921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Samenvattend.</a:t>
            </a:r>
          </a:p>
          <a:p>
            <a:r>
              <a:rPr lang="nl-NL" dirty="0"/>
              <a:t>Een collectiebeleid moet realistisch</a:t>
            </a:r>
            <a:r>
              <a:rPr lang="nl-NL" baseline="0" dirty="0"/>
              <a:t> zijn. Alles verzamelen wat met de geschiedenis van de eigen plaats te maken heeft, kan niet. Bedenk daarom kernpunten van beleid (wat wil je in ieder geval hebben?), en ook welke organisaties misschien zaken kunnen opnemen die je zelf niet neemt. Ook is het belangrijk goed te weten wat al bewaard wordt (b.v. krantendigitalisering).</a:t>
            </a:r>
          </a:p>
          <a:p>
            <a:endParaRPr lang="nl-NL" baseline="0" dirty="0"/>
          </a:p>
        </p:txBody>
      </p:sp>
      <p:sp>
        <p:nvSpPr>
          <p:cNvPr id="4" name="Tijdelijke aanduiding voor dianummer 3"/>
          <p:cNvSpPr>
            <a:spLocks noGrp="1"/>
          </p:cNvSpPr>
          <p:nvPr>
            <p:ph type="sldNum" sz="quarter" idx="10"/>
          </p:nvPr>
        </p:nvSpPr>
        <p:spPr/>
        <p:txBody>
          <a:bodyPr/>
          <a:lstStyle/>
          <a:p>
            <a:fld id="{C1582E60-2BBE-466A-8D4C-DB0313488CEA}" type="slidenum">
              <a:rPr lang="nl-NL" smtClean="0"/>
              <a:t>14</a:t>
            </a:fld>
            <a:endParaRPr lang="nl-NL"/>
          </a:p>
        </p:txBody>
      </p:sp>
      <p:sp>
        <p:nvSpPr>
          <p:cNvPr id="5" name="Tijdelijke aanduiding voor koptekst 4"/>
          <p:cNvSpPr>
            <a:spLocks noGrp="1"/>
          </p:cNvSpPr>
          <p:nvPr>
            <p:ph type="hdr" sz="quarter" idx="11"/>
          </p:nvPr>
        </p:nvSpPr>
        <p:spPr/>
        <p:txBody>
          <a:bodyPr/>
          <a:lstStyle/>
          <a:p>
            <a:r>
              <a:rPr lang="nl-NL" smtClean="0"/>
              <a:t>Erfgoed Brabant Academie</a:t>
            </a:r>
            <a:endParaRPr lang="nl-NL"/>
          </a:p>
        </p:txBody>
      </p:sp>
    </p:spTree>
    <p:extLst>
      <p:ext uri="{BB962C8B-B14F-4D97-AF65-F5344CB8AC3E}">
        <p14:creationId xmlns:p14="http://schemas.microsoft.com/office/powerpoint/2010/main" val="146084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pagin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88547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in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56777" y="1812244"/>
            <a:ext cx="6835501" cy="636361"/>
          </a:xfrm>
        </p:spPr>
        <p:txBody>
          <a:bodyPr/>
          <a:lstStyle>
            <a:lvl1pPr>
              <a:defRPr sz="3600" baseline="0">
                <a:solidFill>
                  <a:schemeClr val="tx1"/>
                </a:solidFill>
              </a:defRPr>
            </a:lvl1pPr>
          </a:lstStyle>
          <a:p>
            <a:r>
              <a:rPr lang="nl-NL" dirty="0"/>
              <a:t>Kopje voor thema</a:t>
            </a:r>
          </a:p>
        </p:txBody>
      </p:sp>
      <p:sp>
        <p:nvSpPr>
          <p:cNvPr id="3" name="Subtitel 2"/>
          <p:cNvSpPr>
            <a:spLocks noGrp="1"/>
          </p:cNvSpPr>
          <p:nvPr>
            <p:ph type="subTitle" idx="1" hasCustomPrompt="1"/>
          </p:nvPr>
        </p:nvSpPr>
        <p:spPr>
          <a:xfrm>
            <a:off x="1156777" y="2448604"/>
            <a:ext cx="6835501" cy="3738109"/>
          </a:xfrm>
          <a:prstGeom prst="rect">
            <a:avLst/>
          </a:prstGeom>
        </p:spPr>
        <p:txBody>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Lorum</a:t>
            </a:r>
          </a:p>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05314" y="3397653"/>
            <a:ext cx="6770786" cy="1143000"/>
          </a:xfrm>
          <a:prstGeom prst="rect">
            <a:avLst/>
          </a:prstGeom>
        </p:spPr>
        <p:txBody>
          <a:bodyPr vert="horz" lIns="91440" tIns="45720" rIns="91440" bIns="45720" rtlCol="0" anchor="ctr">
            <a:normAutofit/>
          </a:bodyPr>
          <a:lstStyle/>
          <a:p>
            <a:r>
              <a:rPr lang="nl-NL" dirty="0"/>
              <a:t>Titel</a:t>
            </a: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457200" rtl="0" eaLnBrk="1" latinLnBrk="0" hangingPunct="1">
        <a:spcBef>
          <a:spcPct val="0"/>
        </a:spcBef>
        <a:buNone/>
        <a:defRPr sz="4400" b="1"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at-ned.n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eemkunde-vlaanderen.be/" TargetMode="External"/><Relationship Id="rId2" Type="http://schemas.openxmlformats.org/officeDocument/2006/relationships/hyperlink" Target="http://www.museumconsulenten.n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useumconsulenten.n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useumconsulenten.n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epotwijzer.b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3108960"/>
            <a:ext cx="9143999" cy="2722880"/>
          </a:xfrm>
        </p:spPr>
        <p:txBody>
          <a:bodyPr>
            <a:normAutofit/>
          </a:bodyPr>
          <a:lstStyle/>
          <a:p>
            <a:r>
              <a:rPr lang="nl-NL" sz="3600" b="0" dirty="0"/>
              <a:t>Cursus collectiebeheer</a:t>
            </a:r>
            <a:r>
              <a:rPr lang="nl-NL" sz="4000" b="0" dirty="0"/>
              <a:t/>
            </a:r>
            <a:br>
              <a:rPr lang="nl-NL" sz="4000" b="0" dirty="0"/>
            </a:br>
            <a:r>
              <a:rPr lang="nl-NL" sz="4000" b="0" dirty="0"/>
              <a:t/>
            </a:r>
            <a:br>
              <a:rPr lang="nl-NL" sz="4000" b="0" dirty="0"/>
            </a:br>
            <a:r>
              <a:rPr lang="nl-NL" sz="2200" b="0" dirty="0"/>
              <a:t>woensdag </a:t>
            </a:r>
            <a:r>
              <a:rPr lang="nl-NL" sz="2200" b="0" dirty="0" smtClean="0"/>
              <a:t>14</a:t>
            </a:r>
            <a:r>
              <a:rPr lang="nl-NL" sz="2200" b="0" dirty="0" smtClean="0"/>
              <a:t> </a:t>
            </a:r>
            <a:r>
              <a:rPr lang="nl-NL" sz="2200" b="0" dirty="0"/>
              <a:t>november 2018</a:t>
            </a:r>
            <a:endParaRPr lang="nl-NL" sz="2200" b="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2512" y="1812244"/>
            <a:ext cx="7108359" cy="636361"/>
          </a:xfrm>
        </p:spPr>
        <p:txBody>
          <a:bodyPr>
            <a:normAutofit fontScale="90000"/>
          </a:bodyPr>
          <a:lstStyle/>
          <a:p>
            <a:pPr algn="l"/>
            <a:r>
              <a:rPr lang="nl-NL" b="0" dirty="0"/>
              <a:t>Collecties in beeld</a:t>
            </a:r>
          </a:p>
        </p:txBody>
      </p:sp>
      <p:sp>
        <p:nvSpPr>
          <p:cNvPr id="3" name="Ondertitel 2"/>
          <p:cNvSpPr>
            <a:spLocks noGrp="1"/>
          </p:cNvSpPr>
          <p:nvPr>
            <p:ph type="subTitle" idx="1"/>
          </p:nvPr>
        </p:nvSpPr>
        <p:spPr>
          <a:xfrm>
            <a:off x="365761" y="3159760"/>
            <a:ext cx="8321039" cy="2853509"/>
          </a:xfrm>
        </p:spPr>
        <p:txBody>
          <a:bodyPr/>
          <a:lstStyle/>
          <a:p>
            <a:pPr lvl="1" algn="l"/>
            <a:r>
              <a:rPr lang="nl-NL" sz="2000" dirty="0" err="1">
                <a:solidFill>
                  <a:srgbClr val="FF0000"/>
                </a:solidFill>
              </a:rPr>
              <a:t>MusIP</a:t>
            </a:r>
            <a:r>
              <a:rPr lang="nl-NL" sz="2000" dirty="0">
                <a:solidFill>
                  <a:srgbClr val="FF0000"/>
                </a:solidFill>
              </a:rPr>
              <a:t>/Erfgoedmonitor</a:t>
            </a:r>
            <a:r>
              <a:rPr lang="nl-NL" sz="2000" dirty="0"/>
              <a:t>: Inventarisatie op deelcollectieniveau van musea en heemkundekringen in Noord-Brabant</a:t>
            </a:r>
          </a:p>
          <a:p>
            <a:pPr lvl="1" algn="l"/>
            <a:endParaRPr lang="nl-NL" sz="2000" dirty="0"/>
          </a:p>
          <a:p>
            <a:pPr lvl="1" algn="l"/>
            <a:r>
              <a:rPr lang="nl-NL" sz="2000" dirty="0"/>
              <a:t>Onder een </a:t>
            </a:r>
            <a:r>
              <a:rPr lang="nl-NL" sz="2000" dirty="0">
                <a:solidFill>
                  <a:srgbClr val="FF0000"/>
                </a:solidFill>
              </a:rPr>
              <a:t>deelcollectie</a:t>
            </a:r>
            <a:r>
              <a:rPr lang="nl-NL" sz="2000" dirty="0"/>
              <a:t> wordt verstaan: een groep objecten die samenhang met elkaar vertoont. Dat kan doordat ze: </a:t>
            </a:r>
          </a:p>
          <a:p>
            <a:pPr lvl="2" algn="l">
              <a:buFont typeface="Wingdings" pitchFamily="2" charset="2"/>
              <a:buChar char="Ø"/>
            </a:pPr>
            <a:r>
              <a:rPr lang="nl-NL" sz="1800" dirty="0"/>
              <a:t>dezelfde functie hebben (bidprentjes, gereedschap); </a:t>
            </a:r>
          </a:p>
          <a:p>
            <a:pPr lvl="2" algn="l">
              <a:buFont typeface="Wingdings" pitchFamily="2" charset="2"/>
              <a:buChar char="Ø"/>
            </a:pPr>
            <a:r>
              <a:rPr lang="nl-NL" sz="1800" dirty="0"/>
              <a:t>hetzelfde type object zijn (foto’s, archief);</a:t>
            </a:r>
          </a:p>
          <a:p>
            <a:pPr lvl="2" algn="l">
              <a:buFont typeface="Wingdings" pitchFamily="2" charset="2"/>
              <a:buChar char="Ø"/>
            </a:pPr>
            <a:r>
              <a:rPr lang="nl-NL" sz="1800" dirty="0"/>
              <a:t>over hetzelfde onderwerp gaan (WO II, verenigingsleven).</a:t>
            </a:r>
          </a:p>
          <a:p>
            <a:endParaRPr lang="nl-NL" dirty="0"/>
          </a:p>
        </p:txBody>
      </p:sp>
      <p:pic>
        <p:nvPicPr>
          <p:cNvPr id="4" name="Picture 7" descr="G:\ADVIES &amp; ONDERSTEUNING\monitoring en kwaliteitszorg\Erfgoedmonitor\Erfgoedmonitor-sab-mau\afbeeldingenerfgoedmonitorNIKA\DSC_2302Heemkundekring Halcherth.jpg"/>
          <p:cNvPicPr>
            <a:picLocks noChangeAspect="1" noChangeArrowheads="1"/>
          </p:cNvPicPr>
          <p:nvPr/>
        </p:nvPicPr>
        <p:blipFill>
          <a:blip r:embed="rId3" cstate="print"/>
          <a:srcRect/>
          <a:stretch>
            <a:fillRect/>
          </a:stretch>
        </p:blipFill>
        <p:spPr bwMode="auto">
          <a:xfrm>
            <a:off x="4816731" y="375316"/>
            <a:ext cx="3778629" cy="25093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Soorten collecties</a:t>
            </a:r>
          </a:p>
        </p:txBody>
      </p:sp>
      <p:sp>
        <p:nvSpPr>
          <p:cNvPr id="3" name="Ondertitel 2"/>
          <p:cNvSpPr>
            <a:spLocks noGrp="1"/>
          </p:cNvSpPr>
          <p:nvPr>
            <p:ph type="subTitle" idx="1"/>
          </p:nvPr>
        </p:nvSpPr>
        <p:spPr/>
        <p:txBody>
          <a:bodyPr/>
          <a:lstStyle/>
          <a:p>
            <a:pPr algn="l"/>
            <a:endParaRPr lang="nl-NL" dirty="0"/>
          </a:p>
          <a:p>
            <a:pPr algn="l">
              <a:buFont typeface="Wingdings" pitchFamily="2" charset="2"/>
              <a:buChar char="Ø"/>
            </a:pPr>
            <a:r>
              <a:rPr lang="nl-NL" sz="2800" dirty="0"/>
              <a:t> Bibliotheek</a:t>
            </a:r>
          </a:p>
          <a:p>
            <a:pPr algn="l">
              <a:buFont typeface="Wingdings" pitchFamily="2" charset="2"/>
              <a:buChar char="Ø"/>
            </a:pPr>
            <a:r>
              <a:rPr lang="nl-NL" sz="2800" dirty="0"/>
              <a:t> Beeldmateriaal</a:t>
            </a:r>
          </a:p>
          <a:p>
            <a:pPr algn="l">
              <a:buFont typeface="Wingdings" pitchFamily="2" charset="2"/>
              <a:buChar char="Ø"/>
            </a:pPr>
            <a:r>
              <a:rPr lang="nl-NL" sz="2800" dirty="0"/>
              <a:t> Bidprentjes</a:t>
            </a:r>
          </a:p>
          <a:p>
            <a:pPr algn="l">
              <a:buFont typeface="Wingdings" pitchFamily="2" charset="2"/>
              <a:buChar char="Ø"/>
            </a:pPr>
            <a:r>
              <a:rPr lang="nl-NL" sz="2800" dirty="0"/>
              <a:t> Voorwerpen</a:t>
            </a:r>
          </a:p>
          <a:p>
            <a:pPr algn="l">
              <a:buFont typeface="Wingdings" pitchFamily="2" charset="2"/>
              <a:buChar char="Ø"/>
            </a:pPr>
            <a:r>
              <a:rPr lang="nl-NL" sz="2800" dirty="0"/>
              <a:t> Documentatie</a:t>
            </a:r>
          </a:p>
          <a:p>
            <a:pPr algn="l">
              <a:buFont typeface="Wingdings" pitchFamily="2" charset="2"/>
              <a:buChar char="Ø"/>
            </a:pPr>
            <a:r>
              <a:rPr lang="nl-NL" sz="2800" dirty="0"/>
              <a:t> Archieven</a:t>
            </a:r>
          </a:p>
        </p:txBody>
      </p:sp>
      <p:pic>
        <p:nvPicPr>
          <p:cNvPr id="4" name="Tijdelijke aanduiding voor inhoud 3" descr="_DSC4446deurne.JPG"/>
          <p:cNvPicPr>
            <a:picLocks noGrp="1" noChangeAspect="1"/>
          </p:cNvPicPr>
          <p:nvPr>
            <p:ph sz="half" idx="2"/>
          </p:nvPr>
        </p:nvPicPr>
        <p:blipFill>
          <a:blip r:embed="rId2" cstate="print"/>
          <a:stretch>
            <a:fillRect/>
          </a:stretch>
        </p:blipFill>
        <p:spPr>
          <a:xfrm>
            <a:off x="6685384" y="0"/>
            <a:ext cx="2458616" cy="1632961"/>
          </a:xfrm>
        </p:spPr>
      </p:pic>
      <p:pic>
        <p:nvPicPr>
          <p:cNvPr id="5" name="Picture 2" descr="G:\ADVIES &amp; ONDERSTEUNING\monitoring en kwaliteitszorg\Erfgoedmonitor\Erfgoedmonitor-sab-mau\afbeeldingenerfgoedmonitorNIKA\_DSC4490Heemcentrum 't Schoor.JPG"/>
          <p:cNvPicPr>
            <a:picLocks noChangeAspect="1" noChangeArrowheads="1"/>
          </p:cNvPicPr>
          <p:nvPr/>
        </p:nvPicPr>
        <p:blipFill>
          <a:blip r:embed="rId3" cstate="print"/>
          <a:srcRect/>
          <a:stretch>
            <a:fillRect/>
          </a:stretch>
        </p:blipFill>
        <p:spPr bwMode="auto">
          <a:xfrm>
            <a:off x="6035891" y="1673917"/>
            <a:ext cx="2520280" cy="1673861"/>
          </a:xfrm>
          <a:prstGeom prst="rect">
            <a:avLst/>
          </a:prstGeom>
          <a:noFill/>
        </p:spPr>
      </p:pic>
      <p:pic>
        <p:nvPicPr>
          <p:cNvPr id="6" name="Tijdelijke aanduiding voor inhoud 3" descr="_DSC4446deurne.JPG"/>
          <p:cNvPicPr>
            <a:picLocks noChangeAspect="1"/>
          </p:cNvPicPr>
          <p:nvPr/>
        </p:nvPicPr>
        <p:blipFill>
          <a:blip r:embed="rId2" cstate="print"/>
          <a:stretch>
            <a:fillRect/>
          </a:stretch>
        </p:blipFill>
        <p:spPr>
          <a:xfrm>
            <a:off x="6035891" y="0"/>
            <a:ext cx="2520280" cy="1673917"/>
          </a:xfrm>
          <a:prstGeom prst="rect">
            <a:avLst/>
          </a:prstGeom>
        </p:spPr>
      </p:pic>
      <p:pic>
        <p:nvPicPr>
          <p:cNvPr id="7" name="Picture 4" descr="http://www.heemkunde-vlaanderen.be/images/VEB.jpg"/>
          <p:cNvPicPr>
            <a:picLocks noChangeAspect="1" noChangeArrowheads="1"/>
          </p:cNvPicPr>
          <p:nvPr/>
        </p:nvPicPr>
        <p:blipFill>
          <a:blip r:embed="rId4" cstate="print"/>
          <a:srcRect/>
          <a:stretch>
            <a:fillRect/>
          </a:stretch>
        </p:blipFill>
        <p:spPr bwMode="auto">
          <a:xfrm>
            <a:off x="6789730" y="3347778"/>
            <a:ext cx="1766441" cy="2163550"/>
          </a:xfrm>
          <a:prstGeom prst="rect">
            <a:avLst/>
          </a:prstGeom>
          <a:noFill/>
        </p:spPr>
      </p:pic>
      <p:pic>
        <p:nvPicPr>
          <p:cNvPr id="8" name="Picture 5" descr="G:\ADVIES &amp; ONDERSTEUNING\monitoring en kwaliteitszorg\Erfgoedmonitor\Erfgoedmonitor-sab-mau\afbeeldingenerfgoedmonitorNIKA\_DSC4520Heemcentrum 't Schoor.JPG"/>
          <p:cNvPicPr>
            <a:picLocks noChangeAspect="1" noChangeArrowheads="1"/>
          </p:cNvPicPr>
          <p:nvPr/>
        </p:nvPicPr>
        <p:blipFill>
          <a:blip r:embed="rId5" cstate="print"/>
          <a:srcRect/>
          <a:stretch>
            <a:fillRect/>
          </a:stretch>
        </p:blipFill>
        <p:spPr bwMode="auto">
          <a:xfrm>
            <a:off x="6035891" y="5184140"/>
            <a:ext cx="2520280" cy="16738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Weet wat je in huis hebt</a:t>
            </a:r>
          </a:p>
        </p:txBody>
      </p:sp>
      <p:sp>
        <p:nvSpPr>
          <p:cNvPr id="3" name="Ondertitel 2"/>
          <p:cNvSpPr>
            <a:spLocks noGrp="1"/>
          </p:cNvSpPr>
          <p:nvPr>
            <p:ph type="subTitle" idx="1"/>
          </p:nvPr>
        </p:nvSpPr>
        <p:spPr>
          <a:xfrm>
            <a:off x="924561" y="2448604"/>
            <a:ext cx="8107680" cy="4017510"/>
          </a:xfrm>
        </p:spPr>
        <p:txBody>
          <a:bodyPr/>
          <a:lstStyle/>
          <a:p>
            <a:pPr lvl="1" algn="l">
              <a:buFont typeface="Wingdings" pitchFamily="2" charset="2"/>
              <a:buChar char="Ø"/>
            </a:pPr>
            <a:endParaRPr lang="nl-NL" dirty="0"/>
          </a:p>
          <a:p>
            <a:pPr lvl="1" algn="l">
              <a:buFont typeface="Wingdings" pitchFamily="2" charset="2"/>
              <a:buChar char="Ø"/>
            </a:pPr>
            <a:r>
              <a:rPr lang="nl-NL" sz="2400" dirty="0"/>
              <a:t> Benoem collectieonderdelen</a:t>
            </a:r>
          </a:p>
          <a:p>
            <a:pPr lvl="1" algn="l">
              <a:buFont typeface="Wingdings" pitchFamily="2" charset="2"/>
              <a:buChar char="Ø"/>
            </a:pPr>
            <a:r>
              <a:rPr lang="nl-NL" sz="2400" dirty="0"/>
              <a:t> Probeer aantallen per deelcollectie te schatten</a:t>
            </a:r>
          </a:p>
          <a:p>
            <a:pPr lvl="1" algn="l">
              <a:buFont typeface="Wingdings" pitchFamily="2" charset="2"/>
              <a:buChar char="Ø"/>
            </a:pPr>
            <a:r>
              <a:rPr lang="nl-NL" sz="2400" dirty="0"/>
              <a:t> Weet hoe je collectie tot stand is gekomen</a:t>
            </a:r>
          </a:p>
          <a:p>
            <a:pPr lvl="1" algn="l"/>
            <a:r>
              <a:rPr lang="nl-NL" sz="2400" dirty="0"/>
              <a:t> 	- herkomst</a:t>
            </a:r>
          </a:p>
          <a:p>
            <a:pPr lvl="2" algn="l"/>
            <a:r>
              <a:rPr lang="nl-NL" dirty="0"/>
              <a:t>- achterliggend beleid</a:t>
            </a:r>
          </a:p>
          <a:p>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Wat wil je in huis hebben?</a:t>
            </a:r>
          </a:p>
        </p:txBody>
      </p:sp>
      <p:sp>
        <p:nvSpPr>
          <p:cNvPr id="3" name="Ondertitel 2"/>
          <p:cNvSpPr>
            <a:spLocks noGrp="1"/>
          </p:cNvSpPr>
          <p:nvPr>
            <p:ph type="subTitle" idx="1"/>
          </p:nvPr>
        </p:nvSpPr>
        <p:spPr>
          <a:xfrm>
            <a:off x="843281" y="2448604"/>
            <a:ext cx="8087360" cy="3738109"/>
          </a:xfrm>
        </p:spPr>
        <p:txBody>
          <a:bodyPr/>
          <a:lstStyle/>
          <a:p>
            <a:pPr lvl="1" algn="l"/>
            <a:endParaRPr lang="nl-NL" sz="2400" dirty="0"/>
          </a:p>
          <a:p>
            <a:pPr marL="800100" lvl="1" indent="-342900" algn="l">
              <a:buFont typeface="Wingdings" panose="05000000000000000000" pitchFamily="2" charset="2"/>
              <a:buChar char="Ø"/>
            </a:pPr>
            <a:r>
              <a:rPr lang="nl-NL" sz="2400" dirty="0"/>
              <a:t>Stel een verzamelbeleid op dat aansluit bij de doelstelling van de heemkundekring </a:t>
            </a:r>
          </a:p>
          <a:p>
            <a:pPr marL="800100" lvl="1" indent="-342900" algn="l">
              <a:buFont typeface="Wingdings" panose="05000000000000000000" pitchFamily="2" charset="2"/>
              <a:buChar char="Ø"/>
            </a:pPr>
            <a:r>
              <a:rPr lang="nl-NL" sz="2400" dirty="0"/>
              <a:t>Leg dit vast in het beleidsplan of eventueel in een collectieplan</a:t>
            </a:r>
          </a:p>
          <a:p>
            <a:pPr marL="800100" lvl="1" indent="-342900" algn="l">
              <a:buFont typeface="Wingdings" panose="05000000000000000000" pitchFamily="2" charset="2"/>
              <a:buChar char="Ø"/>
            </a:pPr>
            <a:r>
              <a:rPr lang="nl-NL" sz="2400" dirty="0"/>
              <a:t>Bekijk of de collecties passen in dit beleid	</a:t>
            </a:r>
            <a:r>
              <a:rPr lang="nl-NL" dirty="0"/>
              <a:t>  </a:t>
            </a:r>
          </a:p>
          <a:p>
            <a:endParaRPr lang="nl-N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Basis voor goed collectiebeheer:</a:t>
            </a:r>
          </a:p>
        </p:txBody>
      </p:sp>
      <p:sp>
        <p:nvSpPr>
          <p:cNvPr id="3" name="Ondertitel 2"/>
          <p:cNvSpPr>
            <a:spLocks noGrp="1"/>
          </p:cNvSpPr>
          <p:nvPr>
            <p:ph type="subTitle" idx="1"/>
          </p:nvPr>
        </p:nvSpPr>
        <p:spPr>
          <a:xfrm>
            <a:off x="243840" y="2448604"/>
            <a:ext cx="8900160" cy="4196036"/>
          </a:xfrm>
        </p:spPr>
        <p:txBody>
          <a:bodyPr/>
          <a:lstStyle/>
          <a:p>
            <a:pPr marL="914400" lvl="1" indent="-457200" algn="l">
              <a:buFont typeface="Wingdings" panose="05000000000000000000" pitchFamily="2" charset="2"/>
              <a:buChar char="Ø"/>
            </a:pPr>
            <a:r>
              <a:rPr lang="nl-NL" dirty="0"/>
              <a:t>Doen:</a:t>
            </a:r>
          </a:p>
          <a:p>
            <a:pPr marL="1714500" lvl="3" indent="-342900" algn="l">
              <a:buFontTx/>
              <a:buChar char="-"/>
            </a:pPr>
            <a:r>
              <a:rPr lang="nl-NL" sz="1800" dirty="0"/>
              <a:t>Leg in grote lijnen vast welke collecties de HKK heeft en waar ze vandaan komen</a:t>
            </a:r>
          </a:p>
          <a:p>
            <a:pPr marL="1714500" lvl="3" indent="-342900" algn="l">
              <a:buFontTx/>
              <a:buChar char="-"/>
            </a:pPr>
            <a:r>
              <a:rPr lang="nl-NL" sz="1800" dirty="0"/>
              <a:t>Leg de relatie tussen doel en beleid van de HKK, en de collectie</a:t>
            </a:r>
          </a:p>
          <a:p>
            <a:pPr marL="1714500" lvl="3" indent="-342900" algn="l">
              <a:buFontTx/>
              <a:buChar char="-"/>
            </a:pPr>
            <a:r>
              <a:rPr lang="nl-NL" sz="1800" dirty="0"/>
              <a:t>Stel op basis daarvan een collectiebeleid vast, inclusief verzamel- en afstotingsbeleid</a:t>
            </a:r>
          </a:p>
          <a:p>
            <a:pPr marL="914400" lvl="1" indent="-457200" algn="l">
              <a:buFont typeface="Wingdings" panose="05000000000000000000" pitchFamily="2" charset="2"/>
              <a:buChar char="Ø"/>
            </a:pPr>
            <a:r>
              <a:rPr lang="nl-NL" dirty="0"/>
              <a:t>Niet doen:</a:t>
            </a:r>
          </a:p>
          <a:p>
            <a:pPr marL="1714500" lvl="3" indent="-342900" algn="l">
              <a:buFontTx/>
              <a:buChar char="-"/>
            </a:pPr>
            <a:r>
              <a:rPr lang="nl-NL" sz="1800" dirty="0"/>
              <a:t>Objecten/collecties bewaren alleen omdat ze ooit binnen zijn gebracht</a:t>
            </a:r>
          </a:p>
          <a:p>
            <a:pPr marL="1714500" lvl="3" indent="-342900" algn="l">
              <a:buFontTx/>
              <a:buChar char="-"/>
            </a:pPr>
            <a:r>
              <a:rPr lang="nl-NL" sz="1800" dirty="0"/>
              <a:t>Doorgaan met verzamelen, registeren en bewaren zonder collectiebeleid</a:t>
            </a:r>
          </a:p>
          <a:p>
            <a:pPr marL="1257300" lvl="2" indent="-342900" algn="l">
              <a:buFontTx/>
              <a:buChar char="-"/>
            </a:pPr>
            <a:endParaRPr lang="nl-NL" dirty="0"/>
          </a:p>
          <a:p>
            <a:pPr marL="1257300" lvl="2" indent="-342900" algn="l">
              <a:buFontTx/>
              <a:buChar char="-"/>
            </a:pPr>
            <a:endParaRPr lang="nl-NL" dirty="0"/>
          </a:p>
          <a:p>
            <a:pPr algn="l"/>
            <a:r>
              <a:rPr lang="nl-NL" dirty="0"/>
              <a:t>	</a:t>
            </a:r>
          </a:p>
        </p:txBody>
      </p:sp>
      <p:pic>
        <p:nvPicPr>
          <p:cNvPr id="2050" name="Picture 2" descr="C:\Users\Geertje\AppData\Local\Microsoft\Windows\Temporary Internet Files\Content.IE5\98COC4TV\Lampj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278" y="748347"/>
            <a:ext cx="9334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6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6777" y="1730964"/>
            <a:ext cx="6835501" cy="636361"/>
          </a:xfrm>
        </p:spPr>
        <p:txBody>
          <a:bodyPr>
            <a:normAutofit fontScale="90000"/>
          </a:bodyPr>
          <a:lstStyle/>
          <a:p>
            <a:pPr algn="l"/>
            <a:r>
              <a:rPr lang="nl-NL" b="0" dirty="0"/>
              <a:t>Opdracht 2</a:t>
            </a:r>
          </a:p>
        </p:txBody>
      </p:sp>
      <p:sp>
        <p:nvSpPr>
          <p:cNvPr id="3" name="Ondertitel 2"/>
          <p:cNvSpPr>
            <a:spLocks noGrp="1"/>
          </p:cNvSpPr>
          <p:nvPr>
            <p:ph type="subTitle" idx="1"/>
          </p:nvPr>
        </p:nvSpPr>
        <p:spPr>
          <a:xfrm>
            <a:off x="1156777" y="2367325"/>
            <a:ext cx="7824663" cy="4216356"/>
          </a:xfrm>
        </p:spPr>
        <p:txBody>
          <a:bodyPr/>
          <a:lstStyle/>
          <a:p>
            <a:pPr algn="l"/>
            <a:r>
              <a:rPr lang="nl-NL" sz="1400" dirty="0"/>
              <a:t>De collectie bevat een schenking van 1200 foto’s van een plaatselijke hobby-fotograaf, gemaakt tussen 1950 en 1980. De foto’s zitten in mapjes, waarop de onderwerpen zijn geschreven, als volgt:</a:t>
            </a:r>
          </a:p>
          <a:p>
            <a:pPr algn="l"/>
            <a:endParaRPr lang="nl-NL" sz="1400" dirty="0"/>
          </a:p>
          <a:p>
            <a:pPr marL="285750" indent="-285750" algn="l">
              <a:buFontTx/>
              <a:buChar char="-"/>
            </a:pPr>
            <a:r>
              <a:rPr lang="nl-NL" sz="1400" dirty="0"/>
              <a:t>Opening Boerenleenbank, met burgemeester Piet Segers</a:t>
            </a:r>
          </a:p>
          <a:p>
            <a:pPr marL="285750" indent="-285750" algn="l">
              <a:buFontTx/>
              <a:buChar char="-"/>
            </a:pPr>
            <a:r>
              <a:rPr lang="nl-NL" sz="1400" dirty="0"/>
              <a:t>Kleurenfoto’s Communicanten</a:t>
            </a:r>
          </a:p>
          <a:p>
            <a:pPr marL="285750" indent="-285750" algn="l">
              <a:buFontTx/>
              <a:buChar char="-"/>
            </a:pPr>
            <a:r>
              <a:rPr lang="nl-NL" sz="1400" dirty="0"/>
              <a:t>Dia’s intocht Sinterklaas jaren zestig?</a:t>
            </a:r>
          </a:p>
          <a:p>
            <a:pPr marL="285750" indent="-285750" algn="l">
              <a:buFontTx/>
              <a:buChar char="-"/>
            </a:pPr>
            <a:r>
              <a:rPr lang="nl-NL" sz="1400" dirty="0"/>
              <a:t>Portret Burg. Seegers</a:t>
            </a:r>
          </a:p>
          <a:p>
            <a:pPr marL="285750" indent="-285750" algn="l">
              <a:buFontTx/>
              <a:buChar char="-"/>
            </a:pPr>
            <a:r>
              <a:rPr lang="nl-NL" sz="1400" dirty="0"/>
              <a:t>Brand in de molen</a:t>
            </a:r>
          </a:p>
          <a:p>
            <a:pPr marL="285750" indent="-285750" algn="l">
              <a:buFontTx/>
              <a:buChar char="-"/>
            </a:pPr>
            <a:r>
              <a:rPr lang="nl-NL" sz="1400" dirty="0"/>
              <a:t>Café Bongers, fietstocht 1974</a:t>
            </a:r>
          </a:p>
          <a:p>
            <a:pPr marL="285750" indent="-285750" algn="l">
              <a:buFontTx/>
              <a:buChar char="-"/>
            </a:pPr>
            <a:r>
              <a:rPr lang="nl-NL" sz="1400" dirty="0"/>
              <a:t>Straten</a:t>
            </a:r>
          </a:p>
          <a:p>
            <a:pPr marL="285750" indent="-285750" algn="l">
              <a:buFontTx/>
              <a:buChar char="-"/>
            </a:pPr>
            <a:r>
              <a:rPr lang="nl-NL" sz="1400" dirty="0"/>
              <a:t>Groepsfoto’s lagere school</a:t>
            </a:r>
          </a:p>
          <a:p>
            <a:pPr marL="285750" indent="-285750" algn="l">
              <a:buFontTx/>
              <a:buChar char="-"/>
            </a:pPr>
            <a:r>
              <a:rPr lang="nl-NL" sz="1400" dirty="0"/>
              <a:t>Sint Nicolaas basisschool De Wiek</a:t>
            </a:r>
          </a:p>
          <a:p>
            <a:pPr marL="285750" indent="-285750" algn="l">
              <a:buFontTx/>
              <a:buChar char="-"/>
            </a:pPr>
            <a:r>
              <a:rPr lang="nl-NL" sz="1400" dirty="0"/>
              <a:t>Gezicht op de Dorpsstraat</a:t>
            </a:r>
          </a:p>
          <a:p>
            <a:pPr marL="285750" indent="-285750" algn="l">
              <a:buFontTx/>
              <a:buChar char="-"/>
            </a:pPr>
            <a:endParaRPr lang="nl-NL" sz="1400" dirty="0"/>
          </a:p>
          <a:p>
            <a:pPr algn="l"/>
            <a:r>
              <a:rPr lang="nl-NL" sz="1400" dirty="0"/>
              <a:t>Hoe gaat u te werk om deze collectie te registreren?</a:t>
            </a:r>
          </a:p>
          <a:p>
            <a:pPr marL="285750" indent="-285750" algn="l">
              <a:buFontTx/>
              <a:buChar char="-"/>
            </a:pPr>
            <a:endParaRPr lang="nl-NL" sz="1600" dirty="0"/>
          </a:p>
          <a:p>
            <a:pPr marL="285750" indent="-285750" algn="l">
              <a:buFontTx/>
              <a:buChar char="-"/>
            </a:pPr>
            <a:endParaRPr lang="nl-NL" sz="1800" dirty="0"/>
          </a:p>
          <a:p>
            <a:pPr marL="285750" indent="-285750" algn="l">
              <a:buFontTx/>
              <a:buChar char="-"/>
            </a:pPr>
            <a:endParaRPr lang="nl-NL" sz="1800" dirty="0"/>
          </a:p>
          <a:p>
            <a:pPr algn="l"/>
            <a:endParaRPr lang="nl-NL" dirty="0"/>
          </a:p>
        </p:txBody>
      </p:sp>
    </p:spTree>
    <p:extLst>
      <p:ext uri="{BB962C8B-B14F-4D97-AF65-F5344CB8AC3E}">
        <p14:creationId xmlns:p14="http://schemas.microsoft.com/office/powerpoint/2010/main" val="20867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1832" y="1812244"/>
            <a:ext cx="7397495" cy="636361"/>
          </a:xfrm>
        </p:spPr>
        <p:txBody>
          <a:bodyPr>
            <a:normAutofit fontScale="90000"/>
          </a:bodyPr>
          <a:lstStyle/>
          <a:p>
            <a:pPr algn="l"/>
            <a:r>
              <a:rPr lang="nl-NL" b="0" dirty="0"/>
              <a:t>Administratief beheer</a:t>
            </a:r>
          </a:p>
        </p:txBody>
      </p:sp>
      <p:sp>
        <p:nvSpPr>
          <p:cNvPr id="3" name="Ondertitel 2"/>
          <p:cNvSpPr>
            <a:spLocks noGrp="1"/>
          </p:cNvSpPr>
          <p:nvPr>
            <p:ph type="subTitle" idx="1"/>
          </p:nvPr>
        </p:nvSpPr>
        <p:spPr>
          <a:xfrm>
            <a:off x="1156777" y="2448604"/>
            <a:ext cx="7885623" cy="3881076"/>
          </a:xfrm>
        </p:spPr>
        <p:txBody>
          <a:bodyPr/>
          <a:lstStyle/>
          <a:p>
            <a:pPr marL="342900" indent="-342900" algn="l">
              <a:lnSpc>
                <a:spcPct val="90000"/>
              </a:lnSpc>
              <a:buFont typeface="Wingdings" pitchFamily="2" charset="2"/>
              <a:buChar char="Ø"/>
            </a:pPr>
            <a:endParaRPr lang="nl-NL" sz="2400" dirty="0">
              <a:solidFill>
                <a:schemeClr val="bg1">
                  <a:lumMod val="50000"/>
                </a:schemeClr>
              </a:solidFill>
              <a:cs typeface="Arial" pitchFamily="34" charset="0"/>
            </a:endParaRPr>
          </a:p>
          <a:p>
            <a:pPr marL="342900" indent="-342900" algn="l">
              <a:lnSpc>
                <a:spcPct val="90000"/>
              </a:lnSpc>
              <a:buFont typeface="Wingdings" pitchFamily="2" charset="2"/>
              <a:buChar char="Ø"/>
            </a:pPr>
            <a:r>
              <a:rPr lang="nl-NL" sz="2400" dirty="0">
                <a:solidFill>
                  <a:schemeClr val="bg1">
                    <a:lumMod val="50000"/>
                  </a:schemeClr>
                </a:solidFill>
                <a:cs typeface="Arial" pitchFamily="34" charset="0"/>
              </a:rPr>
              <a:t>Om de collectie te kunnen beheren en verantwoording af te kunnen leggen</a:t>
            </a:r>
          </a:p>
          <a:p>
            <a:pPr marL="800100" lvl="1" indent="-342900" algn="l">
              <a:lnSpc>
                <a:spcPct val="90000"/>
              </a:lnSpc>
              <a:buFontTx/>
              <a:buChar char="-"/>
            </a:pPr>
            <a:r>
              <a:rPr lang="nl-NL" sz="2200" dirty="0">
                <a:solidFill>
                  <a:schemeClr val="bg1">
                    <a:lumMod val="50000"/>
                  </a:schemeClr>
                </a:solidFill>
                <a:cs typeface="Arial" pitchFamily="34" charset="0"/>
              </a:rPr>
              <a:t>wat heb ik huis</a:t>
            </a:r>
          </a:p>
          <a:p>
            <a:pPr marL="800100" lvl="1" indent="-342900" algn="l">
              <a:lnSpc>
                <a:spcPct val="90000"/>
              </a:lnSpc>
            </a:pPr>
            <a:r>
              <a:rPr lang="nl-NL" sz="2200" dirty="0">
                <a:solidFill>
                  <a:schemeClr val="bg1">
                    <a:lumMod val="50000"/>
                  </a:schemeClr>
                </a:solidFill>
                <a:cs typeface="Arial" pitchFamily="34" charset="0"/>
              </a:rPr>
              <a:t>-	waar kan ik het vinden</a:t>
            </a:r>
          </a:p>
          <a:p>
            <a:pPr marL="342900" indent="-342900" algn="l">
              <a:lnSpc>
                <a:spcPct val="90000"/>
              </a:lnSpc>
            </a:pPr>
            <a:r>
              <a:rPr lang="nl-NL" sz="2400" i="1" dirty="0">
                <a:solidFill>
                  <a:schemeClr val="bg1">
                    <a:lumMod val="50000"/>
                  </a:schemeClr>
                </a:solidFill>
                <a:cs typeface="Arial" pitchFamily="34" charset="0"/>
              </a:rPr>
              <a:t>	nummer, naam, standplaats,verwervingsgegevens</a:t>
            </a:r>
          </a:p>
          <a:p>
            <a:pPr marL="742950" lvl="1" indent="-285750" algn="l">
              <a:lnSpc>
                <a:spcPct val="90000"/>
              </a:lnSpc>
            </a:pPr>
            <a:endParaRPr lang="nl-NL" sz="2400" dirty="0">
              <a:solidFill>
                <a:schemeClr val="bg1">
                  <a:lumMod val="50000"/>
                </a:schemeClr>
              </a:solidFill>
              <a:cs typeface="Arial" pitchFamily="34" charset="0"/>
            </a:endParaRPr>
          </a:p>
          <a:p>
            <a:pPr marL="342900" indent="-342900" algn="l">
              <a:lnSpc>
                <a:spcPct val="90000"/>
              </a:lnSpc>
              <a:buFont typeface="Wingdings" pitchFamily="2" charset="2"/>
              <a:buChar char="Ø"/>
            </a:pPr>
            <a:r>
              <a:rPr lang="nl-NL" sz="2400" dirty="0">
                <a:solidFill>
                  <a:schemeClr val="bg1">
                    <a:lumMod val="50000"/>
                  </a:schemeClr>
                </a:solidFill>
                <a:cs typeface="Arial" pitchFamily="34" charset="0"/>
              </a:rPr>
              <a:t>Om te kunnen informeren over de collectie</a:t>
            </a:r>
          </a:p>
          <a:p>
            <a:pPr marL="800100" lvl="1" indent="-342900" algn="l">
              <a:lnSpc>
                <a:spcPct val="90000"/>
              </a:lnSpc>
              <a:buFontTx/>
              <a:buChar char="-"/>
            </a:pPr>
            <a:r>
              <a:rPr lang="nl-NL" sz="2200" dirty="0">
                <a:solidFill>
                  <a:schemeClr val="bg1">
                    <a:lumMod val="50000"/>
                  </a:schemeClr>
                </a:solidFill>
                <a:cs typeface="Arial" pitchFamily="34" charset="0"/>
              </a:rPr>
              <a:t>beschrijving</a:t>
            </a:r>
          </a:p>
          <a:p>
            <a:pPr marL="800100" lvl="1" indent="-342900" algn="l">
              <a:lnSpc>
                <a:spcPct val="90000"/>
              </a:lnSpc>
              <a:buFontTx/>
              <a:buChar char="-"/>
            </a:pPr>
            <a:r>
              <a:rPr lang="nl-NL" sz="2200" dirty="0">
                <a:solidFill>
                  <a:schemeClr val="bg1">
                    <a:lumMod val="50000"/>
                  </a:schemeClr>
                </a:solidFill>
                <a:cs typeface="Arial" pitchFamily="34" charset="0"/>
              </a:rPr>
              <a:t>aanvullende gegevens (deels in trefwoorden)</a:t>
            </a:r>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Registreren en documenteren</a:t>
            </a:r>
          </a:p>
        </p:txBody>
      </p:sp>
      <p:sp>
        <p:nvSpPr>
          <p:cNvPr id="3" name="Ondertitel 2"/>
          <p:cNvSpPr>
            <a:spLocks noGrp="1"/>
          </p:cNvSpPr>
          <p:nvPr>
            <p:ph type="subTitle" idx="1"/>
          </p:nvPr>
        </p:nvSpPr>
        <p:spPr>
          <a:xfrm>
            <a:off x="944880" y="2448604"/>
            <a:ext cx="8615680" cy="3851612"/>
          </a:xfrm>
        </p:spPr>
        <p:txBody>
          <a:bodyPr/>
          <a:lstStyle/>
          <a:p>
            <a:pPr lvl="1" algn="l">
              <a:buFont typeface="Wingdings" pitchFamily="2" charset="2"/>
              <a:buChar char="Ø"/>
            </a:pPr>
            <a:endParaRPr lang="nl-NL" sz="2000" dirty="0"/>
          </a:p>
          <a:p>
            <a:pPr lvl="1" algn="l">
              <a:buFont typeface="Wingdings" pitchFamily="2" charset="2"/>
              <a:buChar char="Ø"/>
            </a:pPr>
            <a:r>
              <a:rPr lang="nl-NL" sz="2400" dirty="0"/>
              <a:t> Hoe worden gegevens vastgelegd?</a:t>
            </a:r>
          </a:p>
          <a:p>
            <a:pPr lvl="1" algn="l">
              <a:buFont typeface="Wingdings" pitchFamily="2" charset="2"/>
              <a:buChar char="Ø"/>
            </a:pPr>
            <a:endParaRPr lang="nl-NL" sz="2400" dirty="0"/>
          </a:p>
          <a:p>
            <a:pPr lvl="1" algn="l">
              <a:buFont typeface="Wingdings" pitchFamily="2" charset="2"/>
              <a:buChar char="Ø"/>
            </a:pPr>
            <a:r>
              <a:rPr lang="nl-NL" sz="2400" dirty="0"/>
              <a:t> Handmatig of digitaal systeem?</a:t>
            </a:r>
          </a:p>
          <a:p>
            <a:pPr lvl="1" algn="l"/>
            <a:endParaRPr lang="nl-NL" sz="2400" dirty="0"/>
          </a:p>
          <a:p>
            <a:pPr lvl="1" algn="l">
              <a:buFont typeface="Wingdings" pitchFamily="2" charset="2"/>
              <a:buChar char="Ø"/>
            </a:pPr>
            <a:r>
              <a:rPr lang="nl-NL" sz="2400" dirty="0"/>
              <a:t> Alle collecties in één systeem?</a:t>
            </a:r>
          </a:p>
          <a:p>
            <a:pPr lvl="1" algn="l"/>
            <a:endParaRPr lang="nl-NL" sz="2000" dirty="0"/>
          </a:p>
          <a:p>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6657" y="1812243"/>
            <a:ext cx="6835501" cy="636361"/>
          </a:xfrm>
        </p:spPr>
        <p:txBody>
          <a:bodyPr>
            <a:normAutofit fontScale="90000"/>
          </a:bodyPr>
          <a:lstStyle/>
          <a:p>
            <a:pPr algn="l"/>
            <a:r>
              <a:rPr lang="nl-NL" b="0" dirty="0"/>
              <a:t>Ontsluiten</a:t>
            </a:r>
          </a:p>
        </p:txBody>
      </p:sp>
      <p:sp>
        <p:nvSpPr>
          <p:cNvPr id="3" name="Ondertitel 2"/>
          <p:cNvSpPr>
            <a:spLocks noGrp="1"/>
          </p:cNvSpPr>
          <p:nvPr>
            <p:ph type="subTitle" idx="1"/>
          </p:nvPr>
        </p:nvSpPr>
        <p:spPr>
          <a:xfrm>
            <a:off x="196657" y="2448604"/>
            <a:ext cx="6835501" cy="3738109"/>
          </a:xfrm>
        </p:spPr>
        <p:txBody>
          <a:bodyPr/>
          <a:lstStyle/>
          <a:p>
            <a:pPr algn="l"/>
            <a:endParaRPr lang="nl-NL" sz="2400" dirty="0"/>
          </a:p>
          <a:p>
            <a:pPr algn="l">
              <a:buFont typeface="Wingdings" pitchFamily="2" charset="2"/>
              <a:buChar char="Ø"/>
            </a:pPr>
            <a:r>
              <a:rPr lang="nl-NL" sz="2400" dirty="0"/>
              <a:t>Hoe worden gegevens teruggevonden?</a:t>
            </a:r>
          </a:p>
          <a:p>
            <a:pPr lvl="2" algn="l"/>
            <a:endParaRPr lang="nl-NL" sz="1800" dirty="0"/>
          </a:p>
          <a:p>
            <a:pPr lvl="2" algn="l">
              <a:buFontTx/>
              <a:buChar char="-"/>
            </a:pPr>
            <a:r>
              <a:rPr lang="nl-NL" sz="1800" dirty="0"/>
              <a:t> Trefwoorden?</a:t>
            </a:r>
          </a:p>
          <a:p>
            <a:pPr lvl="2" algn="l">
              <a:buFontTx/>
              <a:buChar char="-"/>
            </a:pPr>
            <a:r>
              <a:rPr lang="nl-NL" sz="1800" dirty="0"/>
              <a:t> Standaarden?</a:t>
            </a:r>
          </a:p>
        </p:txBody>
      </p:sp>
      <p:pic>
        <p:nvPicPr>
          <p:cNvPr id="4" name="Afbeelding 3" descr="archief2"/>
          <p:cNvPicPr>
            <a:picLocks noChangeAspect="1"/>
          </p:cNvPicPr>
          <p:nvPr/>
        </p:nvPicPr>
        <p:blipFill>
          <a:blip r:embed="rId2" cstate="print"/>
          <a:stretch>
            <a:fillRect/>
          </a:stretch>
        </p:blipFill>
        <p:spPr>
          <a:xfrm>
            <a:off x="5961888" y="1649192"/>
            <a:ext cx="3182111" cy="41479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2024" y="1812244"/>
            <a:ext cx="8833104" cy="636361"/>
          </a:xfrm>
        </p:spPr>
        <p:txBody>
          <a:bodyPr>
            <a:noAutofit/>
          </a:bodyPr>
          <a:lstStyle/>
          <a:p>
            <a:pPr algn="l"/>
            <a:r>
              <a:rPr lang="nl-NL" sz="2800" b="0" dirty="0"/>
              <a:t>Keuze voor vastleggen en ontsluiten van gegevens:</a:t>
            </a:r>
          </a:p>
        </p:txBody>
      </p:sp>
      <p:sp>
        <p:nvSpPr>
          <p:cNvPr id="3" name="Ondertitel 2"/>
          <p:cNvSpPr>
            <a:spLocks noGrp="1"/>
          </p:cNvSpPr>
          <p:nvPr>
            <p:ph type="subTitle" idx="1"/>
          </p:nvPr>
        </p:nvSpPr>
        <p:spPr/>
        <p:txBody>
          <a:bodyPr/>
          <a:lstStyle/>
          <a:p>
            <a:pPr algn="l">
              <a:buFont typeface="Wingdings" pitchFamily="2" charset="2"/>
              <a:buChar char="Ø"/>
            </a:pPr>
            <a:endParaRPr lang="nl-NL" sz="2400" dirty="0"/>
          </a:p>
          <a:p>
            <a:pPr algn="l">
              <a:buFont typeface="Wingdings" pitchFamily="2" charset="2"/>
              <a:buChar char="Ø"/>
            </a:pPr>
            <a:r>
              <a:rPr lang="nl-NL" sz="2400" dirty="0"/>
              <a:t> Doelstelling en beleid heemkundekring</a:t>
            </a:r>
          </a:p>
          <a:p>
            <a:pPr algn="l">
              <a:buFont typeface="Wingdings" pitchFamily="2" charset="2"/>
              <a:buChar char="Ø"/>
            </a:pPr>
            <a:r>
              <a:rPr lang="nl-NL" sz="2400" dirty="0"/>
              <a:t> Grootte van de collectie</a:t>
            </a:r>
          </a:p>
          <a:p>
            <a:pPr algn="l">
              <a:buFont typeface="Wingdings" pitchFamily="2" charset="2"/>
              <a:buChar char="Ø"/>
            </a:pPr>
            <a:r>
              <a:rPr lang="nl-NL" sz="2400" dirty="0"/>
              <a:t> Inhoud van de collectie</a:t>
            </a:r>
          </a:p>
          <a:p>
            <a:pPr algn="l">
              <a:buFont typeface="Wingdings" pitchFamily="2" charset="2"/>
              <a:buChar char="Ø"/>
            </a:pPr>
            <a:r>
              <a:rPr lang="nl-NL" sz="2400" dirty="0"/>
              <a:t> Gebruik van de collectie</a:t>
            </a:r>
          </a:p>
          <a:p>
            <a:pPr algn="l">
              <a:buFont typeface="Wingdings" pitchFamily="2" charset="2"/>
              <a:buChar char="Ø"/>
            </a:pPr>
            <a:r>
              <a:rPr lang="nl-NL" sz="2400" dirty="0"/>
              <a:t> Kennis van de collectie</a:t>
            </a:r>
          </a:p>
          <a:p>
            <a:pPr algn="l">
              <a:buFont typeface="Wingdings" pitchFamily="2" charset="2"/>
              <a:buChar char="Ø"/>
            </a:pPr>
            <a:r>
              <a:rPr lang="nl-NL" sz="2400" dirty="0"/>
              <a:t> Beschikbare mensen en middelen</a:t>
            </a:r>
          </a:p>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pPr algn="l"/>
            <a:r>
              <a:rPr lang="nl-NL" b="0" dirty="0"/>
              <a:t>Programma</a:t>
            </a:r>
          </a:p>
        </p:txBody>
      </p:sp>
      <p:sp>
        <p:nvSpPr>
          <p:cNvPr id="5" name="Subtitel 4"/>
          <p:cNvSpPr>
            <a:spLocks noGrp="1"/>
          </p:cNvSpPr>
          <p:nvPr>
            <p:ph type="subTitle" idx="1"/>
          </p:nvPr>
        </p:nvSpPr>
        <p:spPr>
          <a:xfrm>
            <a:off x="1156777" y="2448604"/>
            <a:ext cx="6835501" cy="4108950"/>
          </a:xfrm>
        </p:spPr>
        <p:txBody>
          <a:bodyPr/>
          <a:lstStyle/>
          <a:p>
            <a:endParaRPr lang="nl-NL" sz="1800" dirty="0"/>
          </a:p>
          <a:p>
            <a:endParaRPr lang="nl-NL" sz="1800" dirty="0"/>
          </a:p>
          <a:p>
            <a:pPr marL="800100" lvl="1" indent="-342900" algn="l">
              <a:buFont typeface="Wingdings" pitchFamily="2" charset="2"/>
              <a:buChar char="Ø"/>
            </a:pPr>
            <a:r>
              <a:rPr lang="nl-NL" sz="1800" dirty="0"/>
              <a:t>Collectiebeheer in het algemeen</a:t>
            </a:r>
          </a:p>
          <a:p>
            <a:pPr marL="1257300" lvl="2" indent="-342900" algn="l">
              <a:buFont typeface="Wingdings" pitchFamily="2" charset="2"/>
              <a:buChar char="Ø"/>
            </a:pPr>
            <a:r>
              <a:rPr lang="nl-NL" sz="1400" dirty="0"/>
              <a:t>Collectievorming</a:t>
            </a:r>
          </a:p>
          <a:p>
            <a:pPr marL="800100" lvl="1" indent="-342900" algn="l">
              <a:buFont typeface="Wingdings" pitchFamily="2" charset="2"/>
              <a:buChar char="Ø"/>
            </a:pPr>
            <a:r>
              <a:rPr lang="nl-NL" sz="1800" dirty="0"/>
              <a:t>Administratief beheer van de collecties</a:t>
            </a:r>
          </a:p>
          <a:p>
            <a:pPr marL="1257300" lvl="2" indent="-342900" algn="l">
              <a:buFont typeface="Wingdings" pitchFamily="2" charset="2"/>
              <a:buChar char="Ø"/>
            </a:pPr>
            <a:r>
              <a:rPr lang="nl-NL" sz="1400" dirty="0"/>
              <a:t>Nummeren</a:t>
            </a:r>
          </a:p>
          <a:p>
            <a:pPr marL="800100" lvl="1" indent="-342900" algn="l">
              <a:buFont typeface="Wingdings" pitchFamily="2" charset="2"/>
              <a:buChar char="Ø"/>
            </a:pPr>
            <a:r>
              <a:rPr lang="nl-NL" sz="1800" dirty="0"/>
              <a:t>Organisatie van het werk</a:t>
            </a:r>
          </a:p>
          <a:p>
            <a:pPr marL="800100" lvl="1" indent="-342900" algn="l">
              <a:buFont typeface="Wingdings" pitchFamily="2" charset="2"/>
              <a:buChar char="Ø"/>
            </a:pPr>
            <a:endParaRPr lang="nl-NL" sz="1800" dirty="0"/>
          </a:p>
          <a:p>
            <a:pPr marL="800100" lvl="1" indent="-342900" algn="l">
              <a:buFont typeface="Wingdings" pitchFamily="2" charset="2"/>
              <a:buChar char="Ø"/>
            </a:pPr>
            <a:r>
              <a:rPr lang="nl-NL" sz="1800" dirty="0"/>
              <a:t>Fysiek beheer van de collecties</a:t>
            </a:r>
          </a:p>
          <a:p>
            <a:pPr marL="1257300" lvl="2" indent="-342900" algn="l">
              <a:buFont typeface="Wingdings" pitchFamily="2" charset="2"/>
              <a:buChar char="Ø"/>
            </a:pPr>
            <a:r>
              <a:rPr lang="nl-NL" sz="1400" dirty="0"/>
              <a:t>Schadefactoren</a:t>
            </a:r>
          </a:p>
          <a:p>
            <a:pPr marL="1257300" lvl="2" indent="-342900" algn="l">
              <a:buFont typeface="Wingdings" pitchFamily="2" charset="2"/>
              <a:buChar char="Ø"/>
            </a:pPr>
            <a:r>
              <a:rPr lang="nl-NL" sz="1400" dirty="0"/>
              <a:t>Verpakken en opbergen</a:t>
            </a:r>
          </a:p>
          <a:p>
            <a:pPr marL="800100" lvl="1" indent="-342900" algn="l">
              <a:buFont typeface="Wingdings" pitchFamily="2" charset="2"/>
              <a:buChar char="Ø"/>
            </a:pPr>
            <a:endParaRPr lang="nl-NL" sz="1800" dirty="0"/>
          </a:p>
          <a:p>
            <a:pPr marL="800100" lvl="1" indent="-342900" algn="l">
              <a:buFont typeface="Wingdings" pitchFamily="2" charset="2"/>
              <a:buChar char="Ø"/>
            </a:pPr>
            <a:endParaRPr lang="nl-NL" sz="1800" dirty="0"/>
          </a:p>
          <a:p>
            <a:endParaRPr lang="nl-NL" dirty="0"/>
          </a:p>
        </p:txBody>
      </p:sp>
    </p:spTree>
    <p:extLst>
      <p:ext uri="{BB962C8B-B14F-4D97-AF65-F5344CB8AC3E}">
        <p14:creationId xmlns:p14="http://schemas.microsoft.com/office/powerpoint/2010/main" val="271449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Inhoud/gebruik van de collectie</a:t>
            </a:r>
          </a:p>
        </p:txBody>
      </p:sp>
      <p:sp>
        <p:nvSpPr>
          <p:cNvPr id="3" name="Ondertitel 2"/>
          <p:cNvSpPr>
            <a:spLocks noGrp="1"/>
          </p:cNvSpPr>
          <p:nvPr>
            <p:ph type="subTitle" idx="1"/>
          </p:nvPr>
        </p:nvSpPr>
        <p:spPr/>
        <p:txBody>
          <a:bodyPr/>
          <a:lstStyle/>
          <a:p>
            <a:pPr marL="914400" lvl="1" indent="-457200" algn="l">
              <a:buFont typeface="Wingdings" panose="05000000000000000000" pitchFamily="2" charset="2"/>
              <a:buChar char="Ø"/>
            </a:pPr>
            <a:r>
              <a:rPr lang="nl-NL" sz="2400" dirty="0"/>
              <a:t>Publicaties: meestal geen verwervingsgegevens vastgelegd</a:t>
            </a:r>
          </a:p>
          <a:p>
            <a:pPr marL="914400" lvl="1" indent="-457200" algn="l">
              <a:buFont typeface="Wingdings" panose="05000000000000000000" pitchFamily="2" charset="2"/>
              <a:buChar char="Ø"/>
            </a:pPr>
            <a:r>
              <a:rPr lang="nl-NL" sz="2400" dirty="0"/>
              <a:t>Bidprentjes: meestal voor de persoonsgegevens</a:t>
            </a:r>
          </a:p>
          <a:p>
            <a:pPr marL="914400" lvl="1" indent="-457200" algn="l">
              <a:buFont typeface="Wingdings" panose="05000000000000000000" pitchFamily="2" charset="2"/>
              <a:buChar char="Ø"/>
            </a:pPr>
            <a:r>
              <a:rPr lang="nl-NL" sz="2400" dirty="0"/>
              <a:t>Foto’s: meestal voor dat wat afgebeeld is</a:t>
            </a:r>
          </a:p>
          <a:p>
            <a:pPr lvl="1" algn="l"/>
            <a:endParaRPr lang="nl-NL" sz="2400" dirty="0"/>
          </a:p>
          <a:p>
            <a:pPr algn="l"/>
            <a:r>
              <a:rPr lang="nl-NL" sz="2400" dirty="0"/>
              <a:t>		Inhoud en gebruik bepalen dus mede 			de wijze van registreren</a:t>
            </a:r>
          </a:p>
          <a:p>
            <a:pPr algn="l"/>
            <a:endParaRPr lang="nl-NL" dirty="0"/>
          </a:p>
        </p:txBody>
      </p:sp>
    </p:spTree>
    <p:extLst>
      <p:ext uri="{BB962C8B-B14F-4D97-AF65-F5344CB8AC3E}">
        <p14:creationId xmlns:p14="http://schemas.microsoft.com/office/powerpoint/2010/main" val="403732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Minimale registratie</a:t>
            </a:r>
          </a:p>
        </p:txBody>
      </p:sp>
      <p:sp>
        <p:nvSpPr>
          <p:cNvPr id="3" name="Ondertitel 2"/>
          <p:cNvSpPr>
            <a:spLocks noGrp="1"/>
          </p:cNvSpPr>
          <p:nvPr>
            <p:ph type="subTitle" idx="1"/>
          </p:nvPr>
        </p:nvSpPr>
        <p:spPr>
          <a:xfrm>
            <a:off x="1156777" y="2448604"/>
            <a:ext cx="6835501" cy="3970484"/>
          </a:xfrm>
        </p:spPr>
        <p:txBody>
          <a:bodyPr/>
          <a:lstStyle/>
          <a:p>
            <a:pPr lvl="1" algn="l"/>
            <a:endParaRPr lang="nl-NL" sz="2400" dirty="0"/>
          </a:p>
          <a:p>
            <a:pPr lvl="1" algn="l">
              <a:buFont typeface="Wingdings" pitchFamily="2" charset="2"/>
              <a:buChar char="Ø"/>
            </a:pPr>
            <a:r>
              <a:rPr lang="nl-NL" sz="2400" dirty="0"/>
              <a:t> Instellingsnaam</a:t>
            </a:r>
          </a:p>
          <a:p>
            <a:pPr lvl="1" algn="l">
              <a:buFont typeface="Wingdings" pitchFamily="2" charset="2"/>
              <a:buChar char="Ø"/>
            </a:pPr>
            <a:r>
              <a:rPr lang="nl-NL" sz="2400" dirty="0"/>
              <a:t> Objectnaam</a:t>
            </a:r>
          </a:p>
          <a:p>
            <a:pPr lvl="1" algn="l">
              <a:buFont typeface="Wingdings" pitchFamily="2" charset="2"/>
              <a:buChar char="Ø"/>
            </a:pPr>
            <a:r>
              <a:rPr lang="nl-NL" sz="2400" dirty="0"/>
              <a:t> Inventarisatienummer</a:t>
            </a:r>
          </a:p>
          <a:p>
            <a:pPr lvl="1" algn="l">
              <a:buFont typeface="Wingdings" pitchFamily="2" charset="2"/>
              <a:buChar char="Ø"/>
            </a:pPr>
            <a:r>
              <a:rPr lang="nl-NL" sz="2400" dirty="0"/>
              <a:t> Verwervingsgegevens </a:t>
            </a:r>
          </a:p>
          <a:p>
            <a:pPr lvl="3" algn="l"/>
            <a:r>
              <a:rPr lang="nl-NL" sz="2400" dirty="0"/>
              <a:t>- verworven van</a:t>
            </a:r>
          </a:p>
          <a:p>
            <a:pPr lvl="3" algn="l"/>
            <a:r>
              <a:rPr lang="nl-NL" sz="2400" dirty="0"/>
              <a:t>- verwervingswijze</a:t>
            </a:r>
          </a:p>
          <a:p>
            <a:pPr lvl="3" algn="l"/>
            <a:r>
              <a:rPr lang="nl-NL" sz="2400" dirty="0"/>
              <a:t>- verwervingsdatum</a:t>
            </a:r>
          </a:p>
          <a:p>
            <a:pPr lvl="1" algn="l">
              <a:buFont typeface="Wingdings" pitchFamily="2" charset="2"/>
              <a:buChar char="Ø"/>
            </a:pPr>
            <a:r>
              <a:rPr lang="nl-NL" sz="2400" dirty="0"/>
              <a:t> Standplaats</a:t>
            </a:r>
          </a:p>
          <a:p>
            <a:endParaRPr lang="nl-NL" dirty="0"/>
          </a:p>
        </p:txBody>
      </p:sp>
      <p:pic>
        <p:nvPicPr>
          <p:cNvPr id="4" name="Picture 6" descr="museumregister"/>
          <p:cNvPicPr>
            <a:picLocks noChangeAspect="1" noChangeArrowheads="1"/>
          </p:cNvPicPr>
          <p:nvPr/>
        </p:nvPicPr>
        <p:blipFill>
          <a:blip r:embed="rId3" cstate="print"/>
          <a:srcRect/>
          <a:stretch>
            <a:fillRect/>
          </a:stretch>
        </p:blipFill>
        <p:spPr bwMode="auto">
          <a:xfrm>
            <a:off x="6269949" y="5113228"/>
            <a:ext cx="1512888" cy="1512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Standaarden</a:t>
            </a:r>
          </a:p>
        </p:txBody>
      </p:sp>
      <p:sp>
        <p:nvSpPr>
          <p:cNvPr id="3" name="Ondertitel 2"/>
          <p:cNvSpPr>
            <a:spLocks noGrp="1"/>
          </p:cNvSpPr>
          <p:nvPr>
            <p:ph type="subTitle" idx="1"/>
          </p:nvPr>
        </p:nvSpPr>
        <p:spPr>
          <a:xfrm>
            <a:off x="1156777" y="2448604"/>
            <a:ext cx="7228271" cy="4226516"/>
          </a:xfrm>
        </p:spPr>
        <p:txBody>
          <a:bodyPr/>
          <a:lstStyle/>
          <a:p>
            <a:pPr lvl="1" algn="l"/>
            <a:endParaRPr lang="nl-NL" sz="2600" dirty="0">
              <a:solidFill>
                <a:schemeClr val="bg1">
                  <a:lumMod val="50000"/>
                </a:schemeClr>
              </a:solidFill>
            </a:endParaRPr>
          </a:p>
          <a:p>
            <a:pPr lvl="1" algn="l">
              <a:buFont typeface="Wingdings" pitchFamily="2" charset="2"/>
              <a:buChar char="Ø"/>
            </a:pPr>
            <a:r>
              <a:rPr lang="nl-NL" sz="2400" dirty="0">
                <a:solidFill>
                  <a:schemeClr val="bg1">
                    <a:lumMod val="50000"/>
                  </a:schemeClr>
                </a:solidFill>
              </a:rPr>
              <a:t> Registreren: informatie-eenheden (SPECTRUM, Dublin </a:t>
            </a:r>
            <a:r>
              <a:rPr lang="nl-NL" sz="2400" dirty="0" err="1">
                <a:solidFill>
                  <a:schemeClr val="bg1">
                    <a:lumMod val="50000"/>
                  </a:schemeClr>
                </a:solidFill>
              </a:rPr>
              <a:t>Core</a:t>
            </a:r>
            <a:r>
              <a:rPr lang="nl-NL" sz="2400" dirty="0">
                <a:solidFill>
                  <a:schemeClr val="bg1">
                    <a:lumMod val="50000"/>
                  </a:schemeClr>
                </a:solidFill>
              </a:rPr>
              <a:t>, CIDOC-CRM)</a:t>
            </a:r>
            <a:endParaRPr lang="nl-NL" sz="2400" dirty="0">
              <a:solidFill>
                <a:schemeClr val="bg1">
                  <a:lumMod val="50000"/>
                </a:schemeClr>
              </a:solidFill>
              <a:sym typeface="Wingdings" panose="05000000000000000000" pitchFamily="2" charset="2"/>
            </a:endParaRPr>
          </a:p>
          <a:p>
            <a:pPr lvl="1" algn="l"/>
            <a:endParaRPr lang="nl-NL" sz="2400" dirty="0">
              <a:solidFill>
                <a:schemeClr val="bg1">
                  <a:lumMod val="50000"/>
                </a:schemeClr>
              </a:solidFill>
            </a:endParaRPr>
          </a:p>
          <a:p>
            <a:pPr lvl="1" algn="l">
              <a:buFont typeface="Wingdings" pitchFamily="2" charset="2"/>
              <a:buChar char="Ø"/>
            </a:pPr>
            <a:r>
              <a:rPr lang="nl-NL" sz="2400" dirty="0">
                <a:solidFill>
                  <a:schemeClr val="bg1">
                    <a:lumMod val="50000"/>
                  </a:schemeClr>
                </a:solidFill>
              </a:rPr>
              <a:t> Ontsluiten: trefwoorden </a:t>
            </a:r>
          </a:p>
          <a:p>
            <a:pPr lvl="1" algn="l"/>
            <a:r>
              <a:rPr lang="nl-NL" sz="2400" dirty="0">
                <a:solidFill>
                  <a:schemeClr val="bg1">
                    <a:lumMod val="50000"/>
                  </a:schemeClr>
                </a:solidFill>
              </a:rPr>
              <a:t>(Nederlandse vertaling Art &amp; Architecture Thesaurus: </a:t>
            </a:r>
            <a:r>
              <a:rPr lang="nl-NL" sz="2400" dirty="0">
                <a:solidFill>
                  <a:schemeClr val="bg1">
                    <a:lumMod val="50000"/>
                  </a:schemeClr>
                </a:solidFill>
                <a:hlinkClick r:id="rId2"/>
              </a:rPr>
              <a:t>www.aat-ned.nl</a:t>
            </a:r>
            <a:r>
              <a:rPr lang="nl-NL" sz="2400" dirty="0">
                <a:solidFill>
                  <a:schemeClr val="bg1">
                    <a:lumMod val="50000"/>
                  </a:schemeClr>
                </a:solidFill>
              </a:rPr>
              <a:t>, </a:t>
            </a:r>
            <a:r>
              <a:rPr lang="nl-NL" sz="2400" dirty="0" err="1">
                <a:solidFill>
                  <a:schemeClr val="bg1">
                    <a:lumMod val="50000"/>
                  </a:schemeClr>
                </a:solidFill>
              </a:rPr>
              <a:t>Geonames</a:t>
            </a:r>
            <a:r>
              <a:rPr lang="nl-NL" sz="2400" dirty="0">
                <a:solidFill>
                  <a:schemeClr val="bg1">
                    <a:lumMod val="50000"/>
                  </a:schemeClr>
                </a:solidFill>
              </a:rPr>
              <a:t>)</a:t>
            </a:r>
          </a:p>
          <a:p>
            <a:pPr lvl="1" algn="l">
              <a:buFont typeface="Wingdings" pitchFamily="2" charset="2"/>
              <a:buChar char="Ø"/>
            </a:pPr>
            <a:endParaRPr lang="nl-NL" sz="2400" dirty="0">
              <a:solidFill>
                <a:schemeClr val="bg1">
                  <a:lumMod val="50000"/>
                </a:schemeClr>
              </a:solidFill>
            </a:endParaRPr>
          </a:p>
          <a:p>
            <a:pPr lvl="1" algn="l"/>
            <a:endParaRPr lang="nl-NL" sz="2400" dirty="0">
              <a:solidFill>
                <a:schemeClr val="bg1">
                  <a:lumMod val="50000"/>
                </a:schemeClr>
              </a:solidFill>
            </a:endParaRPr>
          </a:p>
          <a:p>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5600" y="1812244"/>
            <a:ext cx="8656319" cy="636361"/>
          </a:xfrm>
        </p:spPr>
        <p:txBody>
          <a:bodyPr>
            <a:normAutofit fontScale="90000"/>
          </a:bodyPr>
          <a:lstStyle/>
          <a:p>
            <a:pPr algn="l"/>
            <a:r>
              <a:rPr lang="nl-NL" b="0" dirty="0"/>
              <a:t>Informatie over administratief collectiebeheer:</a:t>
            </a:r>
          </a:p>
        </p:txBody>
      </p:sp>
      <p:sp>
        <p:nvSpPr>
          <p:cNvPr id="3" name="Ondertitel 2"/>
          <p:cNvSpPr>
            <a:spLocks noGrp="1"/>
          </p:cNvSpPr>
          <p:nvPr>
            <p:ph type="subTitle" idx="1"/>
          </p:nvPr>
        </p:nvSpPr>
        <p:spPr>
          <a:xfrm>
            <a:off x="1156777" y="2448604"/>
            <a:ext cx="7682423" cy="4135076"/>
          </a:xfrm>
        </p:spPr>
        <p:txBody>
          <a:bodyPr/>
          <a:lstStyle/>
          <a:p>
            <a:endParaRPr lang="nl-NL" dirty="0"/>
          </a:p>
          <a:p>
            <a:pPr marL="457200" indent="-457200" algn="l">
              <a:buFont typeface="Wingdings" panose="05000000000000000000" pitchFamily="2" charset="2"/>
              <a:buChar char="Ø"/>
            </a:pPr>
            <a:r>
              <a:rPr lang="nl-NL" sz="2000" dirty="0">
                <a:hlinkClick r:id="rId2"/>
              </a:rPr>
              <a:t>www.museumconsulenten.nl</a:t>
            </a:r>
            <a:endParaRPr lang="nl-NL" sz="2000" dirty="0"/>
          </a:p>
          <a:p>
            <a:pPr lvl="1" algn="l"/>
            <a:r>
              <a:rPr lang="nl-NL" sz="2000" dirty="0"/>
              <a:t>Home &gt; Uw museum &gt; Collectie- en informatiebeheer &gt; Collectie: registreren, documenteren en online plaatsen</a:t>
            </a:r>
          </a:p>
          <a:p>
            <a:pPr marL="800100" lvl="1" indent="-342900" algn="l">
              <a:buFontTx/>
              <a:buChar char="-"/>
            </a:pPr>
            <a:r>
              <a:rPr lang="nl-NL" sz="2000" dirty="0"/>
              <a:t>Handleiding informatiebeheer in musea</a:t>
            </a:r>
          </a:p>
          <a:p>
            <a:pPr marL="342900" indent="-342900" algn="l">
              <a:buFont typeface="Wingdings" panose="05000000000000000000" pitchFamily="2" charset="2"/>
              <a:buChar char="Ø"/>
            </a:pPr>
            <a:r>
              <a:rPr lang="nl-NL" sz="2000" dirty="0"/>
              <a:t> </a:t>
            </a:r>
            <a:r>
              <a:rPr lang="nl-NL" sz="2000" dirty="0">
                <a:hlinkClick r:id="rId3"/>
              </a:rPr>
              <a:t>www.heemkunde-vlaanderen.be</a:t>
            </a:r>
            <a:endParaRPr lang="nl-NL" sz="2000" dirty="0"/>
          </a:p>
          <a:p>
            <a:pPr lvl="1" algn="l"/>
            <a:r>
              <a:rPr lang="nl-NL" sz="2000" dirty="0"/>
              <a:t>Home &gt; Publicaties &gt; Andere publicaties</a:t>
            </a:r>
          </a:p>
          <a:p>
            <a:pPr lvl="1" algn="l"/>
            <a:r>
              <a:rPr lang="nl-NL" sz="2000" dirty="0"/>
              <a:t>- Van Aanwinst tot Zaaltekst. Hoe beheer je een collectie lokaal erfgoed?</a:t>
            </a:r>
          </a:p>
          <a:p>
            <a:pPr marL="342900" indent="-342900" algn="l">
              <a:buFont typeface="Wingdings" panose="05000000000000000000" pitchFamily="2" charset="2"/>
              <a:buChar char="Ø"/>
            </a:pPr>
            <a:endParaRPr lang="nl-NL" sz="2200" dirty="0"/>
          </a:p>
        </p:txBody>
      </p:sp>
    </p:spTree>
    <p:extLst>
      <p:ext uri="{BB962C8B-B14F-4D97-AF65-F5344CB8AC3E}">
        <p14:creationId xmlns:p14="http://schemas.microsoft.com/office/powerpoint/2010/main" val="176498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3680" y="1812244"/>
            <a:ext cx="8910320" cy="636361"/>
          </a:xfrm>
        </p:spPr>
        <p:txBody>
          <a:bodyPr>
            <a:normAutofit fontScale="90000"/>
          </a:bodyPr>
          <a:lstStyle/>
          <a:p>
            <a:pPr algn="l"/>
            <a:r>
              <a:rPr lang="nl-NL" b="0" dirty="0"/>
              <a:t>Basis voor goed administratief collectiebeheer:</a:t>
            </a:r>
          </a:p>
        </p:txBody>
      </p:sp>
      <p:sp>
        <p:nvSpPr>
          <p:cNvPr id="3" name="Ondertitel 2"/>
          <p:cNvSpPr>
            <a:spLocks noGrp="1"/>
          </p:cNvSpPr>
          <p:nvPr>
            <p:ph type="subTitle" idx="1"/>
          </p:nvPr>
        </p:nvSpPr>
        <p:spPr>
          <a:xfrm>
            <a:off x="670560" y="2448604"/>
            <a:ext cx="8321040" cy="4409396"/>
          </a:xfrm>
        </p:spPr>
        <p:txBody>
          <a:bodyPr/>
          <a:lstStyle/>
          <a:p>
            <a:pPr marL="914400" lvl="1" indent="-457200" algn="l">
              <a:buFont typeface="Wingdings" panose="05000000000000000000" pitchFamily="2" charset="2"/>
              <a:buChar char="Ø"/>
            </a:pPr>
            <a:r>
              <a:rPr lang="nl-NL" dirty="0"/>
              <a:t>Doen:</a:t>
            </a:r>
          </a:p>
          <a:p>
            <a:pPr marL="1714500" lvl="3" indent="-342900" algn="l">
              <a:buFontTx/>
              <a:buChar char="-"/>
            </a:pPr>
            <a:r>
              <a:rPr lang="nl-NL" sz="1600" dirty="0"/>
              <a:t>Stel vast wat de stand van zaken is m.b.t. administratief collectiebeheer</a:t>
            </a:r>
          </a:p>
          <a:p>
            <a:pPr marL="1714500" lvl="3" indent="-342900" algn="l">
              <a:buFontTx/>
              <a:buChar char="-"/>
            </a:pPr>
            <a:r>
              <a:rPr lang="nl-NL" sz="1600" dirty="0"/>
              <a:t>Leg de relatie tussen het collectiebeleid en het administratief collectiebeheer</a:t>
            </a:r>
          </a:p>
          <a:p>
            <a:pPr marL="1714500" lvl="3" indent="-342900" algn="l">
              <a:buFontTx/>
              <a:buChar char="-"/>
            </a:pPr>
            <a:r>
              <a:rPr lang="nl-NL" sz="1600" dirty="0"/>
              <a:t>Stel op basis daarvan een collectie-informatieplan op, en voer dit uit</a:t>
            </a:r>
          </a:p>
          <a:p>
            <a:pPr marL="1714500" lvl="3" indent="-342900" algn="l">
              <a:buFontTx/>
              <a:buChar char="-"/>
            </a:pPr>
            <a:r>
              <a:rPr lang="nl-NL" sz="1600" dirty="0"/>
              <a:t>Zorg altijd voor minimale registratie (verantwoording kunnen afleggen)</a:t>
            </a:r>
          </a:p>
          <a:p>
            <a:pPr marL="1714500" lvl="3" indent="-342900" algn="l">
              <a:buFontTx/>
              <a:buChar char="-"/>
            </a:pPr>
            <a:endParaRPr lang="nl-NL" sz="1600" dirty="0"/>
          </a:p>
          <a:p>
            <a:pPr marL="800100" lvl="1" indent="-342900" algn="l">
              <a:buFont typeface="Wingdings" panose="05000000000000000000" pitchFamily="2" charset="2"/>
              <a:buChar char="Ø"/>
            </a:pPr>
            <a:r>
              <a:rPr lang="nl-NL" dirty="0"/>
              <a:t> Niet doen:</a:t>
            </a:r>
          </a:p>
          <a:p>
            <a:pPr marL="1714500" lvl="3" indent="-342900" algn="l">
              <a:buFontTx/>
              <a:buChar char="-"/>
            </a:pPr>
            <a:r>
              <a:rPr lang="nl-NL" sz="1600" dirty="0"/>
              <a:t>Gegevens vastleggen zonder duidelijk doel en werkplan</a:t>
            </a:r>
          </a:p>
          <a:p>
            <a:pPr marL="1714500" lvl="3" indent="-342900" algn="l">
              <a:buFontTx/>
              <a:buChar char="-"/>
            </a:pPr>
            <a:r>
              <a:rPr lang="nl-NL" sz="1600" dirty="0"/>
              <a:t>Invoeren van gegevens zonder periodiek overleg met collega-invoerders</a:t>
            </a:r>
          </a:p>
          <a:p>
            <a:pPr marL="1714500" lvl="3" indent="-342900" algn="l">
              <a:buFontTx/>
              <a:buChar char="-"/>
            </a:pPr>
            <a:endParaRPr lang="nl-NL" dirty="0"/>
          </a:p>
          <a:p>
            <a:pPr marL="1714500" lvl="3" indent="-342900" algn="l">
              <a:buFontTx/>
              <a:buChar char="-"/>
            </a:pPr>
            <a:endParaRPr lang="nl-NL" sz="1800" dirty="0"/>
          </a:p>
        </p:txBody>
      </p:sp>
      <p:pic>
        <p:nvPicPr>
          <p:cNvPr id="3074" name="Picture 2" descr="C:\Users\Geertje\AppData\Local\Microsoft\Windows\Temporary Internet Files\Content.IE5\98COC4TV\Lampj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50" y="738187"/>
            <a:ext cx="9334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Opdracht 3</a:t>
            </a:r>
          </a:p>
        </p:txBody>
      </p:sp>
      <p:sp>
        <p:nvSpPr>
          <p:cNvPr id="3" name="Ondertitel 2"/>
          <p:cNvSpPr>
            <a:spLocks noGrp="1"/>
          </p:cNvSpPr>
          <p:nvPr>
            <p:ph type="subTitle" idx="1"/>
          </p:nvPr>
        </p:nvSpPr>
        <p:spPr>
          <a:xfrm>
            <a:off x="1156777" y="2367324"/>
            <a:ext cx="7834823" cy="4409396"/>
          </a:xfrm>
        </p:spPr>
        <p:txBody>
          <a:bodyPr/>
          <a:lstStyle/>
          <a:p>
            <a:pPr algn="l"/>
            <a:r>
              <a:rPr lang="nl-NL" sz="1800" dirty="0"/>
              <a:t>Vink aan als de situatie voor uw heemkundekring van toepassing is:</a:t>
            </a:r>
          </a:p>
          <a:p>
            <a:pPr algn="l"/>
            <a:endParaRPr lang="nl-NL" sz="1800" dirty="0"/>
          </a:p>
          <a:p>
            <a:pPr algn="l"/>
            <a:r>
              <a:rPr lang="nl-NL" sz="1800" b="1" dirty="0"/>
              <a:t>□ 	</a:t>
            </a:r>
            <a:r>
              <a:rPr lang="nl-NL" sz="1800" dirty="0"/>
              <a:t>Wij hebben afspraken gemaakt over wie objecten aanneemt voor de 	heemkundekring</a:t>
            </a:r>
          </a:p>
          <a:p>
            <a:pPr algn="l"/>
            <a:r>
              <a:rPr lang="nl-NL" sz="1800" b="1" dirty="0"/>
              <a:t>□ 	</a:t>
            </a:r>
            <a:r>
              <a:rPr lang="nl-NL" sz="1800" dirty="0"/>
              <a:t>Wij geven elk object/groep objecten een uniek nummer</a:t>
            </a:r>
          </a:p>
          <a:p>
            <a:pPr algn="l"/>
            <a:r>
              <a:rPr lang="nl-NL" sz="1800" b="1" dirty="0"/>
              <a:t>□ 	</a:t>
            </a:r>
            <a:r>
              <a:rPr lang="nl-NL" sz="1800" dirty="0"/>
              <a:t>Wij leggen vast van wie we iets gekregen hebben, en op welk 	moment</a:t>
            </a:r>
          </a:p>
          <a:p>
            <a:pPr algn="l"/>
            <a:r>
              <a:rPr lang="nl-NL" sz="1800" b="1" dirty="0"/>
              <a:t>□ 	</a:t>
            </a:r>
            <a:r>
              <a:rPr lang="nl-NL" sz="1800" dirty="0"/>
              <a:t>Wij werken met een geschreven instructie voor de mensen die 	objecten registreren</a:t>
            </a:r>
          </a:p>
          <a:p>
            <a:pPr algn="l"/>
            <a:r>
              <a:rPr lang="nl-NL" sz="1800" dirty="0"/>
              <a:t>□ 	Wij bespreken regelmatig met elkaar tegen welke vragen we 	aanlopen bij het registreren</a:t>
            </a:r>
          </a:p>
          <a:p>
            <a:pPr algn="l"/>
            <a:r>
              <a:rPr lang="nl-NL" sz="1800" dirty="0"/>
              <a:t>□ 	Wij kunnen objecten gemakkelijk terugvinden</a:t>
            </a:r>
          </a:p>
          <a:p>
            <a:pPr algn="l"/>
            <a:r>
              <a:rPr lang="nl-NL" sz="1800" dirty="0"/>
              <a:t>□ 	Wij hebben een rooster voor het schoonmaken van het depot</a:t>
            </a:r>
          </a:p>
          <a:p>
            <a:pPr algn="l"/>
            <a:r>
              <a:rPr lang="nl-NL" sz="1800" dirty="0"/>
              <a:t>□ 	Wij maken het depot elke week schoon</a:t>
            </a:r>
          </a:p>
        </p:txBody>
      </p:sp>
    </p:spTree>
    <p:extLst>
      <p:ext uri="{BB962C8B-B14F-4D97-AF65-F5344CB8AC3E}">
        <p14:creationId xmlns:p14="http://schemas.microsoft.com/office/powerpoint/2010/main" val="391522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920" y="1812244"/>
            <a:ext cx="8737599" cy="636361"/>
          </a:xfrm>
        </p:spPr>
        <p:txBody>
          <a:bodyPr>
            <a:normAutofit fontScale="90000"/>
          </a:bodyPr>
          <a:lstStyle/>
          <a:p>
            <a:pPr algn="l"/>
            <a:r>
              <a:rPr lang="nl-NL" b="0" dirty="0"/>
              <a:t>Basis voor een goede organisatie van het werk:</a:t>
            </a:r>
          </a:p>
        </p:txBody>
      </p:sp>
      <p:sp>
        <p:nvSpPr>
          <p:cNvPr id="3" name="Ondertitel 2"/>
          <p:cNvSpPr>
            <a:spLocks noGrp="1"/>
          </p:cNvSpPr>
          <p:nvPr>
            <p:ph type="subTitle" idx="1"/>
          </p:nvPr>
        </p:nvSpPr>
        <p:spPr>
          <a:xfrm>
            <a:off x="548640" y="2448604"/>
            <a:ext cx="8392159" cy="4104596"/>
          </a:xfrm>
        </p:spPr>
        <p:txBody>
          <a:bodyPr/>
          <a:lstStyle/>
          <a:p>
            <a:pPr marL="914400" lvl="1" indent="-457200" algn="l">
              <a:buFont typeface="Wingdings" panose="05000000000000000000" pitchFamily="2" charset="2"/>
              <a:buChar char="Ø"/>
            </a:pPr>
            <a:r>
              <a:rPr lang="nl-NL" dirty="0"/>
              <a:t>Doen:</a:t>
            </a:r>
          </a:p>
          <a:p>
            <a:pPr marL="1714500" lvl="3" indent="-342900" algn="l">
              <a:buFontTx/>
              <a:buChar char="-"/>
            </a:pPr>
            <a:r>
              <a:rPr lang="nl-NL" sz="1800" dirty="0"/>
              <a:t>Stel vast voor welke werkprocessen afspraken nodig zijn</a:t>
            </a:r>
          </a:p>
          <a:p>
            <a:pPr marL="1714500" lvl="3" indent="-342900" algn="l">
              <a:buFontTx/>
              <a:buChar char="-"/>
            </a:pPr>
            <a:r>
              <a:rPr lang="nl-NL" sz="1800" dirty="0"/>
              <a:t>Leg die afspraken vast in korte, overzichtelijke schema’s, die goed toegankelijk zijn</a:t>
            </a:r>
          </a:p>
          <a:p>
            <a:pPr marL="1714500" lvl="3" indent="-342900" algn="l">
              <a:buFontTx/>
              <a:buChar char="-"/>
            </a:pPr>
            <a:r>
              <a:rPr lang="nl-NL" sz="1800" dirty="0"/>
              <a:t>Houd in de gaten of de afspraken goed werken, en zo niet: stel bij</a:t>
            </a:r>
          </a:p>
          <a:p>
            <a:pPr marL="800100" lvl="1" indent="-342900" algn="l">
              <a:buFont typeface="Wingdings" panose="05000000000000000000" pitchFamily="2" charset="2"/>
              <a:buChar char="Ø"/>
            </a:pPr>
            <a:r>
              <a:rPr lang="nl-NL" dirty="0"/>
              <a:t> Niet doen:</a:t>
            </a:r>
          </a:p>
          <a:p>
            <a:pPr marL="1714500" lvl="3" indent="-342900" algn="l">
              <a:buFontTx/>
              <a:buChar char="-"/>
            </a:pPr>
            <a:r>
              <a:rPr lang="nl-NL" sz="1800" dirty="0"/>
              <a:t>Intern handboek maken dat zo uitgebreid is dat niemand het gebruikt</a:t>
            </a:r>
          </a:p>
          <a:p>
            <a:pPr marL="1714500" lvl="3" indent="-342900" algn="l">
              <a:buFontTx/>
              <a:buChar char="-"/>
            </a:pPr>
            <a:r>
              <a:rPr lang="nl-NL" sz="1800" dirty="0"/>
              <a:t>Eén persoon een heel werkproces alleen laten uitvoeren, zonder ‘back up’</a:t>
            </a:r>
          </a:p>
          <a:p>
            <a:endParaRPr lang="nl-NL" dirty="0"/>
          </a:p>
        </p:txBody>
      </p:sp>
      <p:pic>
        <p:nvPicPr>
          <p:cNvPr id="1026" name="Picture 2" descr="C:\Users\Geertje\AppData\Local\Microsoft\Windows\Temporary Internet Files\Content.IE5\98COC4TV\Lampj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069" y="738187"/>
            <a:ext cx="9334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77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Nummeren</a:t>
            </a:r>
          </a:p>
        </p:txBody>
      </p:sp>
      <p:sp>
        <p:nvSpPr>
          <p:cNvPr id="3" name="Ondertitel 2"/>
          <p:cNvSpPr>
            <a:spLocks noGrp="1"/>
          </p:cNvSpPr>
          <p:nvPr>
            <p:ph type="subTitle" idx="1"/>
          </p:nvPr>
        </p:nvSpPr>
        <p:spPr/>
        <p:txBody>
          <a:bodyPr/>
          <a:lstStyle/>
          <a:p>
            <a:pPr lvl="1" algn="l"/>
            <a:r>
              <a:rPr lang="nl-NL" sz="2200" dirty="0">
                <a:solidFill>
                  <a:schemeClr val="bg1">
                    <a:lumMod val="50000"/>
                  </a:schemeClr>
                </a:solidFill>
              </a:rPr>
              <a:t>Het doel van nummeren is de </a:t>
            </a:r>
            <a:r>
              <a:rPr lang="nl-NL" sz="2200" b="1" dirty="0">
                <a:solidFill>
                  <a:schemeClr val="bg1">
                    <a:lumMod val="50000"/>
                  </a:schemeClr>
                </a:solidFill>
              </a:rPr>
              <a:t>identificatie</a:t>
            </a:r>
            <a:r>
              <a:rPr lang="nl-NL" sz="2200" dirty="0">
                <a:solidFill>
                  <a:schemeClr val="bg1">
                    <a:lumMod val="50000"/>
                  </a:schemeClr>
                </a:solidFill>
              </a:rPr>
              <a:t> van een voorwerp. </a:t>
            </a:r>
            <a:br>
              <a:rPr lang="nl-NL" sz="2200" dirty="0">
                <a:solidFill>
                  <a:schemeClr val="bg1">
                    <a:lumMod val="50000"/>
                  </a:schemeClr>
                </a:solidFill>
              </a:rPr>
            </a:br>
            <a:r>
              <a:rPr lang="nl-NL" sz="2200" dirty="0">
                <a:solidFill>
                  <a:schemeClr val="bg1">
                    <a:lumMod val="50000"/>
                  </a:schemeClr>
                </a:solidFill>
              </a:rPr>
              <a:t>Met behulp van het nummer is het mogelijk een relatie te leggen tussen het voorwerp en de gegevens die over het voorwerp zijn vastgelegd. </a:t>
            </a:r>
          </a:p>
          <a:p>
            <a:endParaRPr lang="nl-NL" dirty="0"/>
          </a:p>
        </p:txBody>
      </p:sp>
      <p:pic>
        <p:nvPicPr>
          <p:cNvPr id="4" name="Afbeelding 3" descr="sleutel_3[1].jpg"/>
          <p:cNvPicPr>
            <a:picLocks noChangeAspect="1"/>
          </p:cNvPicPr>
          <p:nvPr/>
        </p:nvPicPr>
        <p:blipFill>
          <a:blip r:embed="rId2" cstate="print"/>
          <a:stretch>
            <a:fillRect/>
          </a:stretch>
        </p:blipFill>
        <p:spPr>
          <a:xfrm>
            <a:off x="6424880" y="4243450"/>
            <a:ext cx="2314448" cy="22450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Opbouw van het nummer</a:t>
            </a:r>
          </a:p>
        </p:txBody>
      </p:sp>
      <p:sp>
        <p:nvSpPr>
          <p:cNvPr id="3" name="Ondertitel 2"/>
          <p:cNvSpPr>
            <a:spLocks noGrp="1"/>
          </p:cNvSpPr>
          <p:nvPr>
            <p:ph type="subTitle" idx="1"/>
          </p:nvPr>
        </p:nvSpPr>
        <p:spPr>
          <a:xfrm>
            <a:off x="1156777" y="2580684"/>
            <a:ext cx="7570663" cy="3897332"/>
          </a:xfrm>
        </p:spPr>
        <p:txBody>
          <a:bodyPr/>
          <a:lstStyle/>
          <a:p>
            <a:pPr lvl="1" algn="l">
              <a:lnSpc>
                <a:spcPct val="90000"/>
              </a:lnSpc>
            </a:pPr>
            <a:endParaRPr lang="nl-NL" sz="1600" dirty="0">
              <a:solidFill>
                <a:schemeClr val="bg1">
                  <a:lumMod val="50000"/>
                </a:schemeClr>
              </a:solidFill>
            </a:endParaRPr>
          </a:p>
          <a:p>
            <a:pPr lvl="1" algn="l">
              <a:lnSpc>
                <a:spcPct val="90000"/>
              </a:lnSpc>
            </a:pPr>
            <a:r>
              <a:rPr lang="nl-NL" sz="1600" dirty="0">
                <a:solidFill>
                  <a:schemeClr val="bg1">
                    <a:lumMod val="50000"/>
                  </a:schemeClr>
                </a:solidFill>
              </a:rPr>
              <a:t>Vorm		</a:t>
            </a:r>
            <a:r>
              <a:rPr lang="en-US" sz="1600" dirty="0">
                <a:solidFill>
                  <a:schemeClr val="bg1">
                    <a:lumMod val="50000"/>
                  </a:schemeClr>
                </a:solidFill>
                <a:sym typeface="Wingdings" pitchFamily="2" charset="2"/>
              </a:rPr>
              <a:t></a:t>
            </a:r>
            <a:r>
              <a:rPr lang="nl-NL" sz="1600" dirty="0">
                <a:solidFill>
                  <a:schemeClr val="bg1">
                    <a:lumMod val="50000"/>
                  </a:schemeClr>
                </a:solidFill>
              </a:rPr>
              <a:t> eenvoudig</a:t>
            </a:r>
          </a:p>
          <a:p>
            <a:pPr lvl="1" algn="l">
              <a:lnSpc>
                <a:spcPct val="90000"/>
              </a:lnSpc>
            </a:pPr>
            <a:r>
              <a:rPr lang="nl-NL" sz="1600" dirty="0">
                <a:solidFill>
                  <a:schemeClr val="bg1">
                    <a:lumMod val="50000"/>
                  </a:schemeClr>
                </a:solidFill>
              </a:rPr>
              <a:t>		 	</a:t>
            </a:r>
            <a:r>
              <a:rPr lang="en-US" sz="1600" dirty="0">
                <a:solidFill>
                  <a:schemeClr val="bg1">
                    <a:lumMod val="50000"/>
                  </a:schemeClr>
                </a:solidFill>
                <a:sym typeface="Wingdings" pitchFamily="2" charset="2"/>
              </a:rPr>
              <a:t></a:t>
            </a:r>
            <a:r>
              <a:rPr lang="nl-NL" sz="1600" dirty="0">
                <a:solidFill>
                  <a:schemeClr val="bg1">
                    <a:lumMod val="50000"/>
                  </a:schemeClr>
                </a:solidFill>
              </a:rPr>
              <a:t> geen codes</a:t>
            </a:r>
          </a:p>
          <a:p>
            <a:pPr lvl="1" algn="l">
              <a:lnSpc>
                <a:spcPct val="90000"/>
              </a:lnSpc>
            </a:pPr>
            <a:r>
              <a:rPr lang="nl-NL" sz="1600" dirty="0">
                <a:solidFill>
                  <a:schemeClr val="bg1">
                    <a:lumMod val="50000"/>
                  </a:schemeClr>
                </a:solidFill>
              </a:rPr>
              <a:t>		 	</a:t>
            </a:r>
            <a:r>
              <a:rPr lang="en-US" sz="1600" dirty="0">
                <a:solidFill>
                  <a:schemeClr val="bg1">
                    <a:lumMod val="50000"/>
                  </a:schemeClr>
                </a:solidFill>
                <a:sym typeface="Wingdings" pitchFamily="2" charset="2"/>
              </a:rPr>
              <a:t></a:t>
            </a:r>
            <a:r>
              <a:rPr lang="nl-NL" sz="1600" dirty="0">
                <a:solidFill>
                  <a:schemeClr val="bg1">
                    <a:lumMod val="50000"/>
                  </a:schemeClr>
                </a:solidFill>
              </a:rPr>
              <a:t> aanloopnullen alleen in geautomatiseerd bestand</a:t>
            </a:r>
          </a:p>
          <a:p>
            <a:pPr lvl="1" algn="l">
              <a:lnSpc>
                <a:spcPct val="90000"/>
              </a:lnSpc>
            </a:pPr>
            <a:endParaRPr lang="nl-NL" sz="1600" dirty="0">
              <a:solidFill>
                <a:schemeClr val="bg1">
                  <a:lumMod val="50000"/>
                </a:schemeClr>
              </a:solidFill>
            </a:endParaRPr>
          </a:p>
          <a:p>
            <a:pPr lvl="1" algn="l">
              <a:lnSpc>
                <a:spcPct val="90000"/>
              </a:lnSpc>
            </a:pPr>
            <a:r>
              <a:rPr lang="nl-NL" sz="1600" dirty="0">
                <a:solidFill>
                  <a:schemeClr val="bg1">
                    <a:lumMod val="50000"/>
                  </a:schemeClr>
                </a:solidFill>
              </a:rPr>
              <a:t>Uniciteit		</a:t>
            </a:r>
            <a:r>
              <a:rPr lang="en-US" sz="1600" dirty="0">
                <a:solidFill>
                  <a:schemeClr val="bg1">
                    <a:lumMod val="50000"/>
                  </a:schemeClr>
                </a:solidFill>
                <a:sym typeface="Wingdings" pitchFamily="2" charset="2"/>
              </a:rPr>
              <a:t></a:t>
            </a:r>
            <a:r>
              <a:rPr lang="nl-NL" sz="1600" dirty="0">
                <a:solidFill>
                  <a:schemeClr val="bg1">
                    <a:lumMod val="50000"/>
                  </a:schemeClr>
                </a:solidFill>
              </a:rPr>
              <a:t> elk object een eigen nummer</a:t>
            </a:r>
          </a:p>
          <a:p>
            <a:pPr lvl="1" algn="l">
              <a:lnSpc>
                <a:spcPct val="90000"/>
              </a:lnSpc>
            </a:pPr>
            <a:r>
              <a:rPr lang="nl-NL" sz="1600" dirty="0">
                <a:solidFill>
                  <a:schemeClr val="bg1">
                    <a:lumMod val="50000"/>
                  </a:schemeClr>
                </a:solidFill>
              </a:rPr>
              <a:t>			</a:t>
            </a:r>
            <a:r>
              <a:rPr lang="en-US" sz="1600" dirty="0">
                <a:solidFill>
                  <a:schemeClr val="bg1">
                    <a:lumMod val="50000"/>
                  </a:schemeClr>
                </a:solidFill>
                <a:sym typeface="Wingdings" pitchFamily="2" charset="2"/>
              </a:rPr>
              <a:t></a:t>
            </a:r>
            <a:r>
              <a:rPr lang="nl-NL" sz="1600" dirty="0">
                <a:solidFill>
                  <a:schemeClr val="bg1">
                    <a:lumMod val="50000"/>
                  </a:schemeClr>
                </a:solidFill>
              </a:rPr>
              <a:t> nooit nummers hergebruiken</a:t>
            </a:r>
          </a:p>
          <a:p>
            <a:pPr lvl="1" algn="l">
              <a:lnSpc>
                <a:spcPct val="90000"/>
              </a:lnSpc>
            </a:pPr>
            <a:endParaRPr lang="nl-NL" sz="1600" dirty="0">
              <a:solidFill>
                <a:schemeClr val="bg1">
                  <a:lumMod val="50000"/>
                </a:schemeClr>
              </a:solidFill>
            </a:endParaRPr>
          </a:p>
          <a:p>
            <a:pPr lvl="1" algn="l">
              <a:lnSpc>
                <a:spcPct val="90000"/>
              </a:lnSpc>
            </a:pPr>
            <a:endParaRPr lang="nl-NL" sz="1600" dirty="0">
              <a:solidFill>
                <a:schemeClr val="bg1">
                  <a:lumMod val="50000"/>
                </a:schemeClr>
              </a:solidFill>
            </a:endParaRPr>
          </a:p>
          <a:p>
            <a:pPr lvl="1" algn="l">
              <a:lnSpc>
                <a:spcPct val="90000"/>
              </a:lnSpc>
            </a:pPr>
            <a:r>
              <a:rPr lang="nl-NL" sz="1600" dirty="0">
                <a:solidFill>
                  <a:schemeClr val="bg1">
                    <a:lumMod val="50000"/>
                  </a:schemeClr>
                </a:solidFill>
              </a:rPr>
              <a:t>Oude nummers die niet meer gebruikt worden, bijvoorbeeld een nummer uit de tijd dat het object nog een andere eigenaar had, worden zorgvuldig administratief bewaard. Ze kunnen belangrijke informatie opleveren over de geschiedenis van het object en de collectie. </a:t>
            </a:r>
          </a:p>
          <a:p>
            <a:endParaRPr lang="nl-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Aanbrengen van het nummer</a:t>
            </a:r>
          </a:p>
        </p:txBody>
      </p:sp>
      <p:sp>
        <p:nvSpPr>
          <p:cNvPr id="3" name="Ondertitel 2"/>
          <p:cNvSpPr>
            <a:spLocks noGrp="1"/>
          </p:cNvSpPr>
          <p:nvPr>
            <p:ph type="subTitle" idx="1"/>
          </p:nvPr>
        </p:nvSpPr>
        <p:spPr>
          <a:xfrm>
            <a:off x="1156777" y="2448604"/>
            <a:ext cx="7795199" cy="4025348"/>
          </a:xfrm>
        </p:spPr>
        <p:txBody>
          <a:bodyPr/>
          <a:lstStyle/>
          <a:p>
            <a:pPr algn="l">
              <a:lnSpc>
                <a:spcPct val="90000"/>
              </a:lnSpc>
            </a:pPr>
            <a:endParaRPr lang="nl-NL" sz="1800" dirty="0"/>
          </a:p>
          <a:p>
            <a:pPr algn="l">
              <a:lnSpc>
                <a:spcPct val="90000"/>
              </a:lnSpc>
            </a:pPr>
            <a:r>
              <a:rPr lang="nl-NL" sz="1600" dirty="0"/>
              <a:t>	Materiaal voor nummering:	</a:t>
            </a:r>
            <a:r>
              <a:rPr lang="en-US" sz="1600" dirty="0">
                <a:sym typeface="Wingdings" pitchFamily="2" charset="2"/>
              </a:rPr>
              <a:t></a:t>
            </a:r>
            <a:r>
              <a:rPr lang="nl-NL" sz="1600" dirty="0"/>
              <a:t> reversibel</a:t>
            </a:r>
          </a:p>
          <a:p>
            <a:pPr algn="l">
              <a:lnSpc>
                <a:spcPct val="90000"/>
              </a:lnSpc>
            </a:pPr>
            <a:r>
              <a:rPr lang="nl-NL" sz="1600" dirty="0"/>
              <a:t>	 						</a:t>
            </a:r>
            <a:r>
              <a:rPr lang="en-US" sz="1600" dirty="0">
                <a:sym typeface="Wingdings" pitchFamily="2" charset="2"/>
              </a:rPr>
              <a:t></a:t>
            </a:r>
            <a:r>
              <a:rPr lang="nl-NL" sz="1600" dirty="0"/>
              <a:t> niet schadelijk voor object en mens</a:t>
            </a:r>
          </a:p>
          <a:p>
            <a:pPr algn="l">
              <a:lnSpc>
                <a:spcPct val="90000"/>
              </a:lnSpc>
            </a:pPr>
            <a:r>
              <a:rPr lang="nl-NL" sz="1600" dirty="0"/>
              <a:t>	 						</a:t>
            </a:r>
            <a:r>
              <a:rPr lang="en-US" sz="1600" dirty="0">
                <a:sym typeface="Wingdings" pitchFamily="2" charset="2"/>
              </a:rPr>
              <a:t></a:t>
            </a:r>
            <a:r>
              <a:rPr lang="nl-NL" sz="1600" dirty="0"/>
              <a:t> afhankelijk van het objectmateriaal </a:t>
            </a:r>
          </a:p>
          <a:p>
            <a:pPr algn="l">
              <a:lnSpc>
                <a:spcPct val="90000"/>
              </a:lnSpc>
            </a:pPr>
            <a:r>
              <a:rPr lang="en-US" sz="1600" dirty="0">
                <a:sym typeface="Wingdings" pitchFamily="2" charset="2"/>
              </a:rPr>
              <a:t>	</a:t>
            </a:r>
          </a:p>
          <a:p>
            <a:pPr algn="l">
              <a:lnSpc>
                <a:spcPct val="90000"/>
              </a:lnSpc>
            </a:pPr>
            <a:r>
              <a:rPr lang="en-US" sz="1600" dirty="0">
                <a:sym typeface="Wingdings" pitchFamily="2" charset="2"/>
              </a:rPr>
              <a:t>	</a:t>
            </a:r>
            <a:r>
              <a:rPr lang="en-US" sz="1600" dirty="0" err="1">
                <a:sym typeface="Wingdings" pitchFamily="2" charset="2"/>
              </a:rPr>
              <a:t>Werkwijze</a:t>
            </a:r>
            <a:r>
              <a:rPr lang="en-US" sz="1600" dirty="0">
                <a:sym typeface="Wingdings" pitchFamily="2" charset="2"/>
              </a:rPr>
              <a:t>: 				</a:t>
            </a:r>
            <a:r>
              <a:rPr lang="nl-NL" sz="1600" dirty="0"/>
              <a:t> schoonmaken voor nummering: alleen 									indien nodig en liefst door deskundige</a:t>
            </a:r>
          </a:p>
          <a:p>
            <a:pPr algn="l">
              <a:lnSpc>
                <a:spcPct val="90000"/>
              </a:lnSpc>
            </a:pPr>
            <a:r>
              <a:rPr lang="nl-NL" sz="1600" dirty="0"/>
              <a:t>	 						</a:t>
            </a:r>
            <a:r>
              <a:rPr lang="en-US" sz="1600" dirty="0">
                <a:sym typeface="Wingdings" pitchFamily="2" charset="2"/>
              </a:rPr>
              <a:t></a:t>
            </a:r>
            <a:r>
              <a:rPr lang="nl-NL" sz="1600" dirty="0"/>
              <a:t> verwijderen nummering: alleen door 										deskundige</a:t>
            </a:r>
          </a:p>
          <a:p>
            <a:pPr algn="l">
              <a:lnSpc>
                <a:spcPct val="90000"/>
              </a:lnSpc>
            </a:pPr>
            <a:r>
              <a:rPr lang="nl-NL" sz="1600" dirty="0"/>
              <a:t>	 						</a:t>
            </a:r>
            <a:r>
              <a:rPr lang="en-US" sz="1600" dirty="0">
                <a:sym typeface="Wingdings" pitchFamily="2" charset="2"/>
              </a:rPr>
              <a:t></a:t>
            </a:r>
            <a:r>
              <a:rPr lang="nl-NL" sz="1600" dirty="0"/>
              <a:t> regelmatig controleren</a:t>
            </a:r>
          </a:p>
          <a:p>
            <a:pPr lvl="1" algn="l">
              <a:lnSpc>
                <a:spcPct val="90000"/>
              </a:lnSpc>
            </a:pPr>
            <a:r>
              <a:rPr lang="nl-NL" sz="1600" u="sng" dirty="0">
                <a:solidFill>
                  <a:srgbClr val="CC3300"/>
                </a:solidFill>
              </a:rPr>
              <a:t>NOOIT:</a:t>
            </a:r>
            <a:endParaRPr lang="nl-NL" sz="1600" dirty="0">
              <a:solidFill>
                <a:srgbClr val="CC3300"/>
              </a:solidFill>
            </a:endParaRPr>
          </a:p>
          <a:p>
            <a:pPr lvl="1" algn="l">
              <a:lnSpc>
                <a:spcPct val="90000"/>
              </a:lnSpc>
            </a:pPr>
            <a:r>
              <a:rPr lang="nl-NL" sz="1600" dirty="0">
                <a:solidFill>
                  <a:srgbClr val="CC3300"/>
                </a:solidFill>
              </a:rPr>
              <a:t>krassen, graveren, branden, metalen plaatje, stempel, inkt, </a:t>
            </a:r>
          </a:p>
          <a:p>
            <a:pPr lvl="1" algn="l">
              <a:lnSpc>
                <a:spcPct val="90000"/>
              </a:lnSpc>
            </a:pPr>
            <a:r>
              <a:rPr lang="nl-NL" sz="1600" dirty="0">
                <a:solidFill>
                  <a:srgbClr val="CC3300"/>
                </a:solidFill>
              </a:rPr>
              <a:t>zelfklevende sticker, plakband, elastiek, stift, label met </a:t>
            </a:r>
          </a:p>
          <a:p>
            <a:pPr lvl="1" algn="l">
              <a:lnSpc>
                <a:spcPct val="90000"/>
              </a:lnSpc>
            </a:pPr>
            <a:r>
              <a:rPr lang="nl-NL" sz="1600" dirty="0">
                <a:solidFill>
                  <a:srgbClr val="CC3300"/>
                </a:solidFill>
              </a:rPr>
              <a:t>metalen hoeken, metaaldraad, nietje, nagellak, </a:t>
            </a:r>
          </a:p>
          <a:p>
            <a:pPr lvl="1" algn="l">
              <a:lnSpc>
                <a:spcPct val="90000"/>
              </a:lnSpc>
            </a:pPr>
            <a:r>
              <a:rPr lang="nl-NL" sz="1600" dirty="0">
                <a:solidFill>
                  <a:srgbClr val="CC3300"/>
                </a:solidFill>
              </a:rPr>
              <a:t>correctievloeistof </a:t>
            </a:r>
          </a:p>
          <a:p>
            <a:pPr algn="l">
              <a:lnSpc>
                <a:spcPct val="90000"/>
              </a:lnSpc>
            </a:pPr>
            <a:endParaRPr lang="nl-NL" sz="1600" u="sng" dirty="0"/>
          </a:p>
          <a:p>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Even voorstellen</a:t>
            </a:r>
          </a:p>
        </p:txBody>
      </p:sp>
      <p:sp>
        <p:nvSpPr>
          <p:cNvPr id="3" name="Ondertitel 2"/>
          <p:cNvSpPr>
            <a:spLocks noGrp="1"/>
          </p:cNvSpPr>
          <p:nvPr>
            <p:ph type="subTitle" idx="1"/>
          </p:nvPr>
        </p:nvSpPr>
        <p:spPr>
          <a:xfrm>
            <a:off x="1156777" y="2448604"/>
            <a:ext cx="7682423" cy="3738109"/>
          </a:xfrm>
        </p:spPr>
        <p:txBody>
          <a:bodyPr/>
          <a:lstStyle/>
          <a:p>
            <a:pPr lvl="1" algn="l"/>
            <a:r>
              <a:rPr lang="nl-NL" dirty="0"/>
              <a:t> </a:t>
            </a:r>
          </a:p>
          <a:p>
            <a:pPr lvl="1" algn="l">
              <a:buFont typeface="Wingdings" pitchFamily="2" charset="2"/>
              <a:buChar char="Ø"/>
            </a:pPr>
            <a:r>
              <a:rPr lang="nl-NL" dirty="0"/>
              <a:t> Naam</a:t>
            </a:r>
          </a:p>
          <a:p>
            <a:pPr lvl="1" algn="l">
              <a:buFont typeface="Wingdings" pitchFamily="2" charset="2"/>
              <a:buChar char="Ø"/>
            </a:pPr>
            <a:r>
              <a:rPr lang="nl-NL" dirty="0"/>
              <a:t> Organisatie</a:t>
            </a:r>
          </a:p>
          <a:p>
            <a:pPr lvl="1" algn="l">
              <a:buFont typeface="Wingdings" pitchFamily="2" charset="2"/>
              <a:buChar char="Ø"/>
            </a:pPr>
            <a:r>
              <a:rPr lang="nl-NL" dirty="0"/>
              <a:t> Grootste zorg m.b.t. collectie?</a:t>
            </a:r>
          </a:p>
          <a:p>
            <a:pPr algn="l"/>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Informatie over nummeren:</a:t>
            </a:r>
          </a:p>
        </p:txBody>
      </p:sp>
      <p:sp>
        <p:nvSpPr>
          <p:cNvPr id="3" name="Ondertitel 2"/>
          <p:cNvSpPr>
            <a:spLocks noGrp="1"/>
          </p:cNvSpPr>
          <p:nvPr>
            <p:ph type="subTitle" idx="1"/>
          </p:nvPr>
        </p:nvSpPr>
        <p:spPr>
          <a:xfrm>
            <a:off x="2021840" y="2448604"/>
            <a:ext cx="6959600" cy="4104596"/>
          </a:xfrm>
        </p:spPr>
        <p:txBody>
          <a:bodyPr/>
          <a:lstStyle/>
          <a:p>
            <a:pPr algn="l"/>
            <a:endParaRPr lang="nl-NL" dirty="0"/>
          </a:p>
          <a:p>
            <a:pPr algn="l"/>
            <a:r>
              <a:rPr lang="nl-NL" dirty="0">
                <a:hlinkClick r:id="rId3"/>
              </a:rPr>
              <a:t>www.museumconsulenten.nl</a:t>
            </a:r>
            <a:endParaRPr lang="nl-NL" dirty="0"/>
          </a:p>
          <a:p>
            <a:pPr algn="l"/>
            <a:r>
              <a:rPr lang="nl-NL" sz="2400" dirty="0"/>
              <a:t>Home &gt; Uw museum &gt; Collectie- en informatiebeheer &gt; Collectie: registreren, documenteren en online plaatsen</a:t>
            </a:r>
          </a:p>
          <a:p>
            <a:pPr algn="l"/>
            <a:endParaRPr lang="nl-NL" sz="2400" dirty="0"/>
          </a:p>
          <a:p>
            <a:pPr algn="l"/>
            <a:r>
              <a:rPr lang="nl-NL" sz="2400" dirty="0"/>
              <a:t>- Nummeren van objecten, Gelders Erfgoed, 2012</a:t>
            </a:r>
          </a:p>
          <a:p>
            <a:pPr algn="l"/>
            <a:r>
              <a:rPr lang="nl-NL" sz="2400" dirty="0"/>
              <a:t>- Instructiefilmpje</a:t>
            </a:r>
          </a:p>
          <a:p>
            <a:pPr algn="l"/>
            <a:endParaRPr lang="nl-NL" sz="2400" dirty="0"/>
          </a:p>
        </p:txBody>
      </p:sp>
    </p:spTree>
    <p:extLst>
      <p:ext uri="{BB962C8B-B14F-4D97-AF65-F5344CB8AC3E}">
        <p14:creationId xmlns:p14="http://schemas.microsoft.com/office/powerpoint/2010/main" val="247847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2104" y="1812244"/>
            <a:ext cx="7717535" cy="636361"/>
          </a:xfrm>
        </p:spPr>
        <p:txBody>
          <a:bodyPr>
            <a:normAutofit fontScale="90000"/>
          </a:bodyPr>
          <a:lstStyle/>
          <a:p>
            <a:pPr algn="l"/>
            <a:r>
              <a:rPr lang="nl-NL" b="0" dirty="0"/>
              <a:t>Fysiek beheer: preventieve conservering</a:t>
            </a:r>
          </a:p>
        </p:txBody>
      </p:sp>
      <p:sp>
        <p:nvSpPr>
          <p:cNvPr id="3" name="Ondertitel 2"/>
          <p:cNvSpPr>
            <a:spLocks noGrp="1"/>
          </p:cNvSpPr>
          <p:nvPr>
            <p:ph type="subTitle" idx="1"/>
          </p:nvPr>
        </p:nvSpPr>
        <p:spPr/>
        <p:txBody>
          <a:bodyPr/>
          <a:lstStyle/>
          <a:p>
            <a:pPr algn="l">
              <a:buFont typeface="Wingdings" pitchFamily="2" charset="2"/>
              <a:buChar char="Ø"/>
            </a:pPr>
            <a:endParaRPr lang="en-US" sz="2400" dirty="0"/>
          </a:p>
          <a:p>
            <a:pPr algn="l">
              <a:buFont typeface="Wingdings" pitchFamily="2" charset="2"/>
              <a:buChar char="Ø"/>
            </a:pPr>
            <a:r>
              <a:rPr lang="en-US" sz="2400" dirty="0"/>
              <a:t> </a:t>
            </a:r>
            <a:r>
              <a:rPr lang="en-US" sz="2400" dirty="0" err="1"/>
              <a:t>Definitie</a:t>
            </a:r>
            <a:r>
              <a:rPr lang="en-US" sz="2400" dirty="0"/>
              <a:t>:</a:t>
            </a:r>
          </a:p>
          <a:p>
            <a:pPr algn="l"/>
            <a:r>
              <a:rPr lang="en-US" sz="2400" dirty="0"/>
              <a:t>	het </a:t>
            </a:r>
            <a:r>
              <a:rPr lang="en-US" sz="2400" dirty="0" err="1"/>
              <a:t>geheel</a:t>
            </a:r>
            <a:r>
              <a:rPr lang="en-US" sz="2400" dirty="0"/>
              <a:t> van </a:t>
            </a:r>
            <a:r>
              <a:rPr lang="en-US" sz="2400" dirty="0" err="1"/>
              <a:t>maatregelen</a:t>
            </a:r>
            <a:r>
              <a:rPr lang="en-US" sz="2400" dirty="0"/>
              <a:t> en </a:t>
            </a:r>
            <a:r>
              <a:rPr lang="en-US" sz="2400" dirty="0" err="1"/>
              <a:t>handelingen</a:t>
            </a:r>
            <a:r>
              <a:rPr lang="en-US" sz="2400" dirty="0"/>
              <a:t> 	</a:t>
            </a:r>
            <a:r>
              <a:rPr lang="en-US" sz="2400" dirty="0" err="1"/>
              <a:t>dat</a:t>
            </a:r>
            <a:r>
              <a:rPr lang="en-US" sz="2400" dirty="0"/>
              <a:t> </a:t>
            </a:r>
            <a:r>
              <a:rPr lang="en-US" sz="2400" dirty="0" err="1"/>
              <a:t>gericht</a:t>
            </a:r>
            <a:r>
              <a:rPr lang="en-US" sz="2400" dirty="0"/>
              <a:t> is op </a:t>
            </a:r>
            <a:r>
              <a:rPr lang="en-US" sz="2400" dirty="0" err="1"/>
              <a:t>optimale</a:t>
            </a:r>
            <a:r>
              <a:rPr lang="en-US" sz="2400" dirty="0"/>
              <a:t> </a:t>
            </a:r>
            <a:r>
              <a:rPr lang="en-US" sz="2400" dirty="0" err="1"/>
              <a:t>bewaarcondities</a:t>
            </a:r>
            <a:endParaRPr lang="en-US" sz="2400" dirty="0"/>
          </a:p>
          <a:p>
            <a:pPr algn="l">
              <a:buFont typeface="Wingdings" pitchFamily="2" charset="2"/>
              <a:buChar char="Ø"/>
            </a:pPr>
            <a:endParaRPr lang="en-US" sz="2400" dirty="0"/>
          </a:p>
          <a:p>
            <a:pPr algn="l">
              <a:buFont typeface="Wingdings" pitchFamily="2" charset="2"/>
              <a:buChar char="Ø"/>
            </a:pPr>
            <a:r>
              <a:rPr lang="en-US" sz="2400" dirty="0"/>
              <a:t> </a:t>
            </a:r>
            <a:r>
              <a:rPr lang="en-US" sz="2400" dirty="0" err="1"/>
              <a:t>Doel</a:t>
            </a:r>
            <a:r>
              <a:rPr lang="en-US" sz="2400" dirty="0"/>
              <a:t>:</a:t>
            </a:r>
          </a:p>
          <a:p>
            <a:pPr algn="l"/>
            <a:r>
              <a:rPr lang="en-US" sz="2400" dirty="0"/>
              <a:t>	</a:t>
            </a:r>
            <a:r>
              <a:rPr lang="en-US" sz="2400" dirty="0" err="1"/>
              <a:t>waarborgen</a:t>
            </a:r>
            <a:r>
              <a:rPr lang="en-US" sz="2400" dirty="0"/>
              <a:t> </a:t>
            </a:r>
            <a:r>
              <a:rPr lang="en-US" sz="2400" dirty="0" err="1"/>
              <a:t>bestaande</a:t>
            </a:r>
            <a:r>
              <a:rPr lang="en-US" sz="2400" dirty="0"/>
              <a:t> </a:t>
            </a:r>
            <a:r>
              <a:rPr lang="en-US" sz="2400" dirty="0" err="1"/>
              <a:t>toestand</a:t>
            </a:r>
            <a:r>
              <a:rPr lang="en-US" sz="2400" dirty="0"/>
              <a:t> van het 	</a:t>
            </a:r>
            <a:r>
              <a:rPr lang="en-US" sz="2400" dirty="0" err="1"/>
              <a:t>voorwerp</a:t>
            </a:r>
            <a:r>
              <a:rPr lang="en-US" sz="2400" dirty="0"/>
              <a:t> en </a:t>
            </a:r>
            <a:r>
              <a:rPr lang="en-US" sz="2400" dirty="0" err="1"/>
              <a:t>tegengaan</a:t>
            </a:r>
            <a:r>
              <a:rPr lang="en-US" sz="2400" dirty="0"/>
              <a:t> van </a:t>
            </a:r>
            <a:r>
              <a:rPr lang="en-US" sz="2400" dirty="0" err="1"/>
              <a:t>mogelijk</a:t>
            </a:r>
            <a:r>
              <a:rPr lang="en-US" sz="2400" dirty="0"/>
              <a:t> </a:t>
            </a:r>
            <a:r>
              <a:rPr lang="en-US" sz="2400" dirty="0" err="1"/>
              <a:t>verval</a:t>
            </a:r>
            <a:endParaRPr lang="nl-NL" sz="2400" dirty="0"/>
          </a:p>
          <a:p>
            <a:endParaRPr lang="nl-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6079" y="1812244"/>
            <a:ext cx="7606199" cy="636361"/>
          </a:xfrm>
        </p:spPr>
        <p:txBody>
          <a:bodyPr>
            <a:normAutofit fontScale="90000"/>
          </a:bodyPr>
          <a:lstStyle/>
          <a:p>
            <a:pPr algn="l"/>
            <a:r>
              <a:rPr lang="nl-NL" b="0" dirty="0"/>
              <a:t>De tien schadefactoren</a:t>
            </a:r>
          </a:p>
        </p:txBody>
      </p:sp>
      <p:sp>
        <p:nvSpPr>
          <p:cNvPr id="3" name="Ondertitel 2"/>
          <p:cNvSpPr>
            <a:spLocks noGrp="1"/>
          </p:cNvSpPr>
          <p:nvPr>
            <p:ph type="subTitle" idx="1"/>
          </p:nvPr>
        </p:nvSpPr>
        <p:spPr>
          <a:xfrm>
            <a:off x="792480" y="2448604"/>
            <a:ext cx="8351521" cy="4114756"/>
          </a:xfrm>
        </p:spPr>
        <p:txBody>
          <a:bodyPr/>
          <a:lstStyle/>
          <a:p>
            <a:pPr marL="914400" lvl="1" indent="-457200" algn="l">
              <a:buFont typeface="Wingdings" panose="05000000000000000000" pitchFamily="2" charset="2"/>
              <a:buChar char="Ø"/>
            </a:pPr>
            <a:endParaRPr lang="nl-NL" sz="1800" dirty="0"/>
          </a:p>
          <a:p>
            <a:pPr marL="914400" lvl="1" indent="-457200" algn="l">
              <a:buFont typeface="Wingdings" panose="05000000000000000000" pitchFamily="2" charset="2"/>
              <a:buChar char="Ø"/>
            </a:pPr>
            <a:r>
              <a:rPr lang="nl-NL" sz="1800" dirty="0"/>
              <a:t>Fysieke krachten (slijtage, stootschade, breuk)</a:t>
            </a:r>
          </a:p>
          <a:p>
            <a:pPr marL="914400" lvl="1" indent="-457200" algn="l">
              <a:buFont typeface="Wingdings" panose="05000000000000000000" pitchFamily="2" charset="2"/>
              <a:buChar char="Ø"/>
            </a:pPr>
            <a:r>
              <a:rPr lang="nl-NL" sz="1800" dirty="0"/>
              <a:t>Dieven en vandalen</a:t>
            </a:r>
          </a:p>
          <a:p>
            <a:pPr marL="914400" lvl="1" indent="-457200" algn="l">
              <a:buFont typeface="Wingdings" panose="05000000000000000000" pitchFamily="2" charset="2"/>
              <a:buChar char="Ø"/>
            </a:pPr>
            <a:r>
              <a:rPr lang="nl-NL" sz="1800" dirty="0"/>
              <a:t>Brand</a:t>
            </a:r>
          </a:p>
          <a:p>
            <a:pPr marL="914400" lvl="1" indent="-457200" algn="l">
              <a:buFont typeface="Wingdings" panose="05000000000000000000" pitchFamily="2" charset="2"/>
              <a:buChar char="Ø"/>
            </a:pPr>
            <a:r>
              <a:rPr lang="nl-NL" sz="1800" dirty="0"/>
              <a:t>Water</a:t>
            </a:r>
          </a:p>
          <a:p>
            <a:pPr marL="914400" lvl="1" indent="-457200" algn="l">
              <a:buFont typeface="Wingdings" panose="05000000000000000000" pitchFamily="2" charset="2"/>
              <a:buChar char="Ø"/>
            </a:pPr>
            <a:r>
              <a:rPr lang="nl-NL" sz="1800" dirty="0"/>
              <a:t>Ongedierte en schimmel (insecten, schimmels, knaagdieren)</a:t>
            </a:r>
          </a:p>
          <a:p>
            <a:pPr marL="914400" lvl="1" indent="-457200" algn="l">
              <a:buFont typeface="Wingdings" panose="05000000000000000000" pitchFamily="2" charset="2"/>
              <a:buChar char="Ø"/>
            </a:pPr>
            <a:r>
              <a:rPr lang="nl-NL" sz="1800" dirty="0"/>
              <a:t>Verontreiniging (vaste stoffen of gassen, stof en vuil)</a:t>
            </a:r>
          </a:p>
          <a:p>
            <a:pPr marL="914400" lvl="1" indent="-457200" algn="l">
              <a:buFont typeface="Wingdings" panose="05000000000000000000" pitchFamily="2" charset="2"/>
              <a:buChar char="Ø"/>
            </a:pPr>
            <a:r>
              <a:rPr lang="nl-NL" sz="1800" dirty="0"/>
              <a:t>Licht en straling</a:t>
            </a:r>
          </a:p>
          <a:p>
            <a:pPr marL="914400" lvl="1" indent="-457200" algn="l">
              <a:buFont typeface="Wingdings" panose="05000000000000000000" pitchFamily="2" charset="2"/>
              <a:buChar char="Ø"/>
            </a:pPr>
            <a:r>
              <a:rPr lang="nl-NL" sz="1800" dirty="0"/>
              <a:t>Verkeerde temperatuur (te hoog, te laag, schommelingen)</a:t>
            </a:r>
          </a:p>
          <a:p>
            <a:pPr marL="914400" lvl="1" indent="-457200" algn="l">
              <a:buFont typeface="Wingdings" panose="05000000000000000000" pitchFamily="2" charset="2"/>
              <a:buChar char="Ø"/>
            </a:pPr>
            <a:r>
              <a:rPr lang="nl-NL" sz="1800" dirty="0"/>
              <a:t>Verkeerde relatieve luchtvochtigheid (te hoog, te laag, schommelingen)</a:t>
            </a:r>
          </a:p>
          <a:p>
            <a:pPr marL="914400" lvl="1" indent="-457200" algn="l">
              <a:buFont typeface="Wingdings" panose="05000000000000000000" pitchFamily="2" charset="2"/>
              <a:buChar char="Ø"/>
            </a:pPr>
            <a:r>
              <a:rPr lang="nl-NL" sz="1800" dirty="0"/>
              <a:t>Informatieverlies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Middelen</a:t>
            </a:r>
          </a:p>
        </p:txBody>
      </p:sp>
      <p:sp>
        <p:nvSpPr>
          <p:cNvPr id="3" name="Ondertitel 2"/>
          <p:cNvSpPr>
            <a:spLocks noGrp="1"/>
          </p:cNvSpPr>
          <p:nvPr>
            <p:ph type="subTitle" idx="1"/>
          </p:nvPr>
        </p:nvSpPr>
        <p:spPr/>
        <p:txBody>
          <a:bodyPr/>
          <a:lstStyle/>
          <a:p>
            <a:pPr algn="l"/>
            <a:endParaRPr lang="en-US" sz="2400" dirty="0"/>
          </a:p>
          <a:p>
            <a:pPr lvl="1" algn="l">
              <a:buFont typeface="Wingdings" pitchFamily="2" charset="2"/>
              <a:buChar char="Ø"/>
            </a:pPr>
            <a:r>
              <a:rPr lang="en-US" sz="2200" dirty="0"/>
              <a:t> </a:t>
            </a:r>
            <a:r>
              <a:rPr lang="en-US" sz="2200" dirty="0" err="1"/>
              <a:t>Klimaatbeheersing</a:t>
            </a:r>
            <a:r>
              <a:rPr lang="en-US" sz="2200" dirty="0"/>
              <a:t> </a:t>
            </a:r>
          </a:p>
          <a:p>
            <a:pPr lvl="1" algn="l">
              <a:buFont typeface="Wingdings" pitchFamily="2" charset="2"/>
              <a:buChar char="Ø"/>
            </a:pPr>
            <a:r>
              <a:rPr lang="en-US" sz="2200" dirty="0"/>
              <a:t> </a:t>
            </a:r>
            <a:r>
              <a:rPr lang="en-US" sz="2200" dirty="0" err="1"/>
              <a:t>Lichtbeheersing</a:t>
            </a:r>
            <a:r>
              <a:rPr lang="en-US" sz="2200" dirty="0"/>
              <a:t> </a:t>
            </a:r>
          </a:p>
          <a:p>
            <a:pPr lvl="1" algn="l">
              <a:buFont typeface="Wingdings" pitchFamily="2" charset="2"/>
              <a:buChar char="Ø"/>
            </a:pPr>
            <a:r>
              <a:rPr lang="en-US" sz="2200" dirty="0"/>
              <a:t> </a:t>
            </a:r>
            <a:r>
              <a:rPr lang="en-US" sz="2200" dirty="0" err="1"/>
              <a:t>Weren</a:t>
            </a:r>
            <a:r>
              <a:rPr lang="en-US" sz="2200" dirty="0"/>
              <a:t> </a:t>
            </a:r>
            <a:r>
              <a:rPr lang="en-US" sz="2200" dirty="0" err="1"/>
              <a:t>luchtverontreiniging</a:t>
            </a:r>
            <a:endParaRPr lang="en-US" sz="2200" dirty="0"/>
          </a:p>
          <a:p>
            <a:pPr lvl="1" algn="l">
              <a:buFont typeface="Wingdings" pitchFamily="2" charset="2"/>
              <a:buChar char="Ø"/>
            </a:pPr>
            <a:r>
              <a:rPr lang="en-US" sz="2200" dirty="0"/>
              <a:t> Good housekeeping (</a:t>
            </a:r>
            <a:r>
              <a:rPr lang="en-US" sz="2200" dirty="0" err="1"/>
              <a:t>hanteren</a:t>
            </a:r>
            <a:r>
              <a:rPr lang="en-US" sz="2200" dirty="0"/>
              <a:t>, </a:t>
            </a:r>
            <a:r>
              <a:rPr lang="en-US" sz="2200" dirty="0" err="1"/>
              <a:t>schoonmaken</a:t>
            </a:r>
            <a:r>
              <a:rPr lang="en-US" sz="2200" dirty="0"/>
              <a:t>)</a:t>
            </a:r>
          </a:p>
          <a:p>
            <a:pPr lvl="1" algn="l">
              <a:buFont typeface="Wingdings" pitchFamily="2" charset="2"/>
              <a:buChar char="Ø"/>
            </a:pPr>
            <a:r>
              <a:rPr lang="en-US" sz="2200" dirty="0"/>
              <a:t> </a:t>
            </a:r>
            <a:r>
              <a:rPr lang="en-US" sz="2200" dirty="0" err="1"/>
              <a:t>Bescherming</a:t>
            </a:r>
            <a:r>
              <a:rPr lang="en-US" sz="2200" dirty="0"/>
              <a:t> </a:t>
            </a:r>
            <a:r>
              <a:rPr lang="en-US" sz="2200" dirty="0" err="1"/>
              <a:t>tegen</a:t>
            </a:r>
            <a:r>
              <a:rPr lang="en-US" sz="2200" dirty="0"/>
              <a:t> </a:t>
            </a:r>
            <a:r>
              <a:rPr lang="en-US" sz="2200" dirty="0" err="1"/>
              <a:t>plaagdieren</a:t>
            </a:r>
            <a:r>
              <a:rPr lang="en-US" sz="2200" dirty="0"/>
              <a:t>, </a:t>
            </a:r>
            <a:r>
              <a:rPr lang="en-US" sz="2200" dirty="0" err="1"/>
              <a:t>schimmel</a:t>
            </a:r>
            <a:r>
              <a:rPr lang="en-US" sz="2200" dirty="0"/>
              <a:t> </a:t>
            </a:r>
          </a:p>
          <a:p>
            <a:pPr lvl="1" algn="l">
              <a:buFont typeface="Wingdings" pitchFamily="2" charset="2"/>
              <a:buChar char="Ø"/>
            </a:pPr>
            <a:r>
              <a:rPr lang="en-US" sz="2200" dirty="0"/>
              <a:t> Brand- en </a:t>
            </a:r>
            <a:r>
              <a:rPr lang="en-US" sz="2200" dirty="0" err="1"/>
              <a:t>inbraakbeveiliging</a:t>
            </a:r>
            <a:r>
              <a:rPr lang="en-US" sz="2200" dirty="0"/>
              <a:t> 	</a:t>
            </a:r>
          </a:p>
          <a:p>
            <a:pPr lvl="1" algn="l">
              <a:buFont typeface="Wingdings" pitchFamily="2" charset="2"/>
              <a:buChar char="Ø"/>
            </a:pPr>
            <a:r>
              <a:rPr lang="en-US" sz="2200" dirty="0"/>
              <a:t> </a:t>
            </a:r>
            <a:r>
              <a:rPr lang="en-US" sz="2200" dirty="0" err="1"/>
              <a:t>Vitrine</a:t>
            </a:r>
            <a:r>
              <a:rPr lang="en-US" sz="2200" dirty="0"/>
              <a:t>- en </a:t>
            </a:r>
            <a:r>
              <a:rPr lang="en-US" sz="2200" dirty="0" err="1"/>
              <a:t>depotinrichting</a:t>
            </a:r>
            <a:r>
              <a:rPr lang="en-US" sz="2200" dirty="0"/>
              <a:t> </a:t>
            </a:r>
          </a:p>
          <a:p>
            <a:pPr lvl="1" algn="l">
              <a:buFont typeface="Wingdings" pitchFamily="2" charset="2"/>
              <a:buChar char="Ø"/>
            </a:pPr>
            <a:endParaRPr lang="nl-NL"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Klimaatbeheersing</a:t>
            </a:r>
          </a:p>
        </p:txBody>
      </p:sp>
      <p:sp>
        <p:nvSpPr>
          <p:cNvPr id="3" name="Ondertitel 2"/>
          <p:cNvSpPr>
            <a:spLocks noGrp="1"/>
          </p:cNvSpPr>
          <p:nvPr>
            <p:ph type="subTitle" idx="1"/>
          </p:nvPr>
        </p:nvSpPr>
        <p:spPr>
          <a:xfrm>
            <a:off x="1666240" y="2448604"/>
            <a:ext cx="7061200" cy="4084276"/>
          </a:xfrm>
        </p:spPr>
        <p:txBody>
          <a:bodyPr/>
          <a:lstStyle/>
          <a:p>
            <a:pPr marL="457200" indent="-457200" algn="l">
              <a:buFont typeface="Wingdings" panose="05000000000000000000" pitchFamily="2" charset="2"/>
              <a:buChar char="Ø"/>
            </a:pPr>
            <a:endParaRPr lang="nl-NL" sz="1600" dirty="0"/>
          </a:p>
          <a:p>
            <a:pPr marL="457200" indent="-457200" algn="l">
              <a:buFont typeface="Wingdings" panose="05000000000000000000" pitchFamily="2" charset="2"/>
              <a:buChar char="Ø"/>
            </a:pPr>
            <a:r>
              <a:rPr lang="nl-NL" sz="1600" dirty="0"/>
              <a:t>Temperatuur en vocht</a:t>
            </a:r>
          </a:p>
          <a:p>
            <a:pPr marL="457200" indent="-457200" algn="l">
              <a:buFont typeface="Wingdings" panose="05000000000000000000" pitchFamily="2" charset="2"/>
              <a:buChar char="Ø"/>
            </a:pPr>
            <a:r>
              <a:rPr lang="nl-NL" sz="1600" dirty="0"/>
              <a:t>Relatieve (lucht)vochtigheid (RV): verhouding van de hoeveelheid waterdamp die lucht bevat tot de hoeveelheid waterdamp die de lucht bij de temperatuur van dat moment kan bevatten</a:t>
            </a:r>
          </a:p>
          <a:p>
            <a:pPr marL="457200" indent="-457200" algn="l">
              <a:buFont typeface="Wingdings" panose="05000000000000000000" pitchFamily="2" charset="2"/>
              <a:buChar char="Ø"/>
            </a:pPr>
            <a:r>
              <a:rPr lang="nl-NL" sz="1600" dirty="0"/>
              <a:t>Meten: Thermohygrograaf of Datalogger</a:t>
            </a:r>
          </a:p>
          <a:p>
            <a:pPr marL="457200" indent="-457200" algn="l">
              <a:buFont typeface="Wingdings" panose="05000000000000000000" pitchFamily="2" charset="2"/>
              <a:buChar char="Ø"/>
            </a:pPr>
            <a:r>
              <a:rPr lang="nl-NL" sz="1600" dirty="0"/>
              <a:t>In algemene zin: temperatuur maximum 20°C, RV 50 tot 55 %</a:t>
            </a:r>
          </a:p>
          <a:p>
            <a:pPr marL="457200" indent="-457200" algn="l">
              <a:buFont typeface="Wingdings" panose="05000000000000000000" pitchFamily="2" charset="2"/>
              <a:buChar char="Ø"/>
            </a:pPr>
            <a:r>
              <a:rPr lang="nl-NL" sz="1600" dirty="0"/>
              <a:t>Maak altijd een afweging: Wat is voor de objecten wenselijk dan wel </a:t>
            </a:r>
          </a:p>
          <a:p>
            <a:pPr algn="l"/>
            <a:r>
              <a:rPr lang="nl-NL" sz="1600" dirty="0"/>
              <a:t>		noodzakelijk, wat is in dit gebouw mogelijk?</a:t>
            </a:r>
          </a:p>
          <a:p>
            <a:pPr marL="457200" indent="-457200" algn="l">
              <a:buFont typeface="Wingdings" panose="05000000000000000000" pitchFamily="2" charset="2"/>
              <a:buChar char="Ø"/>
            </a:pPr>
            <a:r>
              <a:rPr lang="nl-NL" sz="1600" dirty="0"/>
              <a:t>Plaats objecten niet tegen buitenmuren</a:t>
            </a:r>
          </a:p>
          <a:p>
            <a:pPr marL="457200" indent="-457200" algn="l">
              <a:buFont typeface="Wingdings" panose="05000000000000000000" pitchFamily="2" charset="2"/>
              <a:buChar char="Ø"/>
            </a:pPr>
            <a:r>
              <a:rPr lang="nl-NL" sz="1600" dirty="0"/>
              <a:t>Houd ramen gesloten</a:t>
            </a:r>
          </a:p>
          <a:p>
            <a:pPr marL="457200" indent="-457200" algn="l">
              <a:buFont typeface="Wingdings" panose="05000000000000000000" pitchFamily="2" charset="2"/>
              <a:buChar char="Ø"/>
            </a:pPr>
            <a:r>
              <a:rPr lang="nl-NL" sz="1600" dirty="0"/>
              <a:t>Verplaats objecten niet zomaar naar een andere ruimte</a:t>
            </a:r>
          </a:p>
          <a:p>
            <a:pPr marL="457200" indent="-457200" algn="l">
              <a:buFont typeface="Wingdings" panose="05000000000000000000" pitchFamily="2" charset="2"/>
              <a:buChar char="Ø"/>
            </a:pPr>
            <a:r>
              <a:rPr lang="nl-NL" sz="1600" dirty="0"/>
              <a:t>Zet verwarming of airconditioning nooit plotseling uit</a:t>
            </a:r>
          </a:p>
          <a:p>
            <a:pPr marL="457200" indent="-457200" algn="l">
              <a:buFont typeface="Wingdings" panose="05000000000000000000" pitchFamily="2" charset="2"/>
              <a:buChar char="Ø"/>
            </a:pPr>
            <a:r>
              <a:rPr lang="nl-NL" sz="1600" dirty="0"/>
              <a:t>Plaats voorwerpen niet bij radiator, ventilator etc.</a:t>
            </a:r>
          </a:p>
          <a:p>
            <a:pPr marL="457200" indent="-457200" algn="l">
              <a:buFont typeface="Wingdings" panose="05000000000000000000" pitchFamily="2" charset="2"/>
              <a:buChar char="Ø"/>
            </a:pPr>
            <a:endParaRPr lang="nl-NL" sz="1600" dirty="0"/>
          </a:p>
          <a:p>
            <a:pPr marL="457200" indent="-457200" algn="l">
              <a:buFont typeface="Wingdings" panose="05000000000000000000" pitchFamily="2" charset="2"/>
              <a:buChar char="Ø"/>
            </a:pPr>
            <a:endParaRPr lang="nl-NL" sz="1600" dirty="0"/>
          </a:p>
        </p:txBody>
      </p:sp>
    </p:spTree>
    <p:extLst>
      <p:ext uri="{BB962C8B-B14F-4D97-AF65-F5344CB8AC3E}">
        <p14:creationId xmlns:p14="http://schemas.microsoft.com/office/powerpoint/2010/main" val="4133318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Lichtbeheersing</a:t>
            </a:r>
          </a:p>
        </p:txBody>
      </p:sp>
      <p:sp>
        <p:nvSpPr>
          <p:cNvPr id="3" name="Ondertitel 2"/>
          <p:cNvSpPr>
            <a:spLocks noGrp="1"/>
          </p:cNvSpPr>
          <p:nvPr>
            <p:ph type="subTitle" idx="1"/>
          </p:nvPr>
        </p:nvSpPr>
        <p:spPr>
          <a:xfrm>
            <a:off x="1463040" y="2448604"/>
            <a:ext cx="7244080" cy="3738109"/>
          </a:xfrm>
        </p:spPr>
        <p:txBody>
          <a:bodyPr/>
          <a:lstStyle/>
          <a:p>
            <a:pPr marL="457200" indent="-457200" algn="l">
              <a:buFont typeface="Wingdings" panose="05000000000000000000" pitchFamily="2" charset="2"/>
              <a:buChar char="Ø"/>
            </a:pPr>
            <a:r>
              <a:rPr lang="nl-NL" sz="1600" dirty="0"/>
              <a:t>Veel objecten hebben te lijden van licht, vooral organische materialen (hout, leer, papier, textiel)</a:t>
            </a:r>
          </a:p>
          <a:p>
            <a:pPr marL="457200" indent="-457200" algn="l">
              <a:buFont typeface="Wingdings" panose="05000000000000000000" pitchFamily="2" charset="2"/>
              <a:buChar char="Ø"/>
            </a:pPr>
            <a:r>
              <a:rPr lang="nl-NL" sz="1600" dirty="0"/>
              <a:t>Grote boosdoeners: ultraviolette en infrarode straling</a:t>
            </a:r>
          </a:p>
          <a:p>
            <a:pPr marL="457200" indent="-457200" algn="l">
              <a:buFont typeface="Wingdings" panose="05000000000000000000" pitchFamily="2" charset="2"/>
              <a:buChar char="Ø"/>
            </a:pPr>
            <a:r>
              <a:rPr lang="nl-NL" sz="1600" dirty="0"/>
              <a:t>Meten: met een gecombineerde meter voor lichtsterkte (lux) en </a:t>
            </a:r>
            <a:r>
              <a:rPr lang="nl-NL" sz="1600" dirty="0" err="1"/>
              <a:t>UV-straling</a:t>
            </a:r>
            <a:endParaRPr lang="nl-NL" sz="1600" dirty="0"/>
          </a:p>
          <a:p>
            <a:pPr marL="457200" indent="-457200" algn="l">
              <a:buFont typeface="Wingdings" panose="05000000000000000000" pitchFamily="2" charset="2"/>
              <a:buChar char="Ø"/>
            </a:pPr>
            <a:r>
              <a:rPr lang="nl-NL" sz="1600" dirty="0"/>
              <a:t>Maak altijd de afweging: welke objecten het meest beschermen tegen licht?</a:t>
            </a:r>
          </a:p>
          <a:p>
            <a:pPr marL="457200" indent="-457200" algn="l">
              <a:buFont typeface="Wingdings" panose="05000000000000000000" pitchFamily="2" charset="2"/>
              <a:buChar char="Ø"/>
            </a:pPr>
            <a:r>
              <a:rPr lang="nl-NL" sz="1600" dirty="0"/>
              <a:t>Houd rechtstreeks daglicht tegen met lamellen, rolgordijnen of luiken</a:t>
            </a:r>
          </a:p>
          <a:p>
            <a:pPr marL="457200" indent="-457200" algn="l">
              <a:buFont typeface="Wingdings" panose="05000000000000000000" pitchFamily="2" charset="2"/>
              <a:buChar char="Ø"/>
            </a:pPr>
            <a:r>
              <a:rPr lang="nl-NL" sz="1600" dirty="0"/>
              <a:t>Richt lampen niet direct op objecten; gebruik lampen met een lage UV-waarde</a:t>
            </a:r>
          </a:p>
          <a:p>
            <a:pPr marL="457200" indent="-457200" algn="l">
              <a:buFont typeface="Wingdings" panose="05000000000000000000" pitchFamily="2" charset="2"/>
              <a:buChar char="Ø"/>
            </a:pPr>
            <a:r>
              <a:rPr lang="nl-NL" sz="1600" dirty="0"/>
              <a:t>Doe het licht uit en sluit de luiken buiten openingstijden</a:t>
            </a:r>
          </a:p>
          <a:p>
            <a:pPr marL="457200" indent="-457200" algn="l">
              <a:buFont typeface="Wingdings" panose="05000000000000000000" pitchFamily="2" charset="2"/>
              <a:buChar char="Ø"/>
            </a:pPr>
            <a:r>
              <a:rPr lang="nl-NL" sz="1600" dirty="0"/>
              <a:t>Breng UV-werende folie op de ramen aan (daglicht bevat veel </a:t>
            </a:r>
            <a:r>
              <a:rPr lang="nl-NL" sz="1600" dirty="0" err="1"/>
              <a:t>UV-straling</a:t>
            </a:r>
            <a:r>
              <a:rPr lang="nl-NL" sz="1600" dirty="0"/>
              <a:t>)</a:t>
            </a:r>
          </a:p>
          <a:p>
            <a:pPr marL="457200" indent="-457200" algn="l">
              <a:buFont typeface="Wingdings" panose="05000000000000000000" pitchFamily="2" charset="2"/>
              <a:buChar char="Ø"/>
            </a:pPr>
            <a:endParaRPr lang="nl-NL" sz="1600" dirty="0"/>
          </a:p>
          <a:p>
            <a:pPr marL="457200" indent="-457200" algn="l">
              <a:buFont typeface="Wingdings" panose="05000000000000000000" pitchFamily="2" charset="2"/>
              <a:buChar char="Ø"/>
            </a:pPr>
            <a:endParaRPr lang="nl-NL" dirty="0"/>
          </a:p>
        </p:txBody>
      </p:sp>
    </p:spTree>
    <p:extLst>
      <p:ext uri="{BB962C8B-B14F-4D97-AF65-F5344CB8AC3E}">
        <p14:creationId xmlns:p14="http://schemas.microsoft.com/office/powerpoint/2010/main" val="239268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9440" y="1812244"/>
            <a:ext cx="8239760" cy="636361"/>
          </a:xfrm>
        </p:spPr>
        <p:txBody>
          <a:bodyPr>
            <a:normAutofit fontScale="90000"/>
          </a:bodyPr>
          <a:lstStyle/>
          <a:p>
            <a:pPr algn="l"/>
            <a:r>
              <a:rPr lang="nl-NL" b="0" dirty="0"/>
              <a:t>Bescherming tegen plaagdieren, schimmel</a:t>
            </a:r>
          </a:p>
        </p:txBody>
      </p:sp>
      <p:sp>
        <p:nvSpPr>
          <p:cNvPr id="3" name="Ondertitel 2"/>
          <p:cNvSpPr>
            <a:spLocks noGrp="1"/>
          </p:cNvSpPr>
          <p:nvPr>
            <p:ph type="subTitle" idx="1"/>
          </p:nvPr>
        </p:nvSpPr>
        <p:spPr/>
        <p:txBody>
          <a:bodyPr/>
          <a:lstStyle/>
          <a:p>
            <a:pPr marL="457200" indent="-457200" algn="l">
              <a:buFont typeface="Wingdings" panose="05000000000000000000" pitchFamily="2" charset="2"/>
              <a:buChar char="Ø"/>
            </a:pPr>
            <a:r>
              <a:rPr lang="nl-NL" sz="1600" dirty="0"/>
              <a:t>Stof trekt insecten aan: Houd daarom de ruimten goed schoon</a:t>
            </a:r>
          </a:p>
          <a:p>
            <a:pPr marL="457200" indent="-457200" algn="l">
              <a:buFont typeface="Wingdings" panose="05000000000000000000" pitchFamily="2" charset="2"/>
              <a:buChar char="Ø"/>
            </a:pPr>
            <a:r>
              <a:rPr lang="nl-NL" sz="1600" dirty="0"/>
              <a:t>Bescherm objecten tegen stof door ze op te bergen in dozen of hoezen</a:t>
            </a:r>
          </a:p>
          <a:p>
            <a:pPr marL="457200" indent="-457200" algn="l">
              <a:buFont typeface="Wingdings" panose="05000000000000000000" pitchFamily="2" charset="2"/>
              <a:buChar char="Ø"/>
            </a:pPr>
            <a:r>
              <a:rPr lang="nl-NL" sz="1600" dirty="0"/>
              <a:t>Houd ramen en deuren gesloten</a:t>
            </a:r>
          </a:p>
          <a:p>
            <a:pPr marL="457200" indent="-457200" algn="l">
              <a:buFont typeface="Wingdings" panose="05000000000000000000" pitchFamily="2" charset="2"/>
              <a:buChar char="Ø"/>
            </a:pPr>
            <a:r>
              <a:rPr lang="nl-NL" sz="1600" dirty="0"/>
              <a:t>Vermijd vochtproblemen</a:t>
            </a:r>
          </a:p>
          <a:p>
            <a:pPr marL="457200" indent="-457200" algn="l">
              <a:buFont typeface="Wingdings" panose="05000000000000000000" pitchFamily="2" charset="2"/>
              <a:buChar char="Ø"/>
            </a:pPr>
            <a:r>
              <a:rPr lang="nl-NL" sz="1600" dirty="0"/>
              <a:t>Zet planten en bloemen nooit bij de collectie</a:t>
            </a:r>
          </a:p>
          <a:p>
            <a:pPr marL="457200" indent="-457200" algn="l">
              <a:buFont typeface="Wingdings" panose="05000000000000000000" pitchFamily="2" charset="2"/>
              <a:buChar char="Ø"/>
            </a:pPr>
            <a:r>
              <a:rPr lang="nl-NL" sz="1600" dirty="0"/>
              <a:t>Eet niet in de buurt van de collectie</a:t>
            </a:r>
          </a:p>
          <a:p>
            <a:pPr marL="457200" indent="-457200" algn="l">
              <a:buFont typeface="Wingdings" panose="05000000000000000000" pitchFamily="2" charset="2"/>
              <a:buChar char="Ø"/>
            </a:pPr>
            <a:r>
              <a:rPr lang="nl-NL" sz="1600" dirty="0"/>
              <a:t>Inspecteer nieuw binnengekomen objecten (wees met name alert bij organische materialen)</a:t>
            </a:r>
          </a:p>
          <a:p>
            <a:pPr marL="457200" indent="-457200" algn="l">
              <a:buFont typeface="Wingdings" panose="05000000000000000000" pitchFamily="2" charset="2"/>
              <a:buChar char="Ø"/>
            </a:pPr>
            <a:r>
              <a:rPr lang="nl-NL" sz="1600" dirty="0"/>
              <a:t>Wees alert op sporen van aanwezigheid van insecten (uitwerpselen, omhulsels, </a:t>
            </a:r>
            <a:r>
              <a:rPr lang="nl-NL" sz="1600" dirty="0" err="1"/>
              <a:t>boormeel</a:t>
            </a:r>
            <a:r>
              <a:rPr lang="nl-NL" sz="1600" dirty="0"/>
              <a:t>, knaagsporen, nesten); gebruik kleefvallen</a:t>
            </a:r>
          </a:p>
          <a:p>
            <a:pPr marL="457200" indent="-457200" algn="l">
              <a:buFont typeface="Wingdings" panose="05000000000000000000" pitchFamily="2" charset="2"/>
              <a:buChar char="Ø"/>
            </a:pPr>
            <a:r>
              <a:rPr lang="nl-NL" sz="1600" dirty="0"/>
              <a:t>Haal aangetaste objecten direct weg bij de andere objecten</a:t>
            </a:r>
          </a:p>
          <a:p>
            <a:pPr marL="457200" indent="-457200" algn="l">
              <a:buFont typeface="Wingdings" panose="05000000000000000000" pitchFamily="2" charset="2"/>
              <a:buChar char="Ø"/>
            </a:pPr>
            <a:r>
              <a:rPr lang="nl-NL" sz="1600" dirty="0"/>
              <a:t>Raadpleeg een deskundige voor de juiste behandeling</a:t>
            </a:r>
          </a:p>
          <a:p>
            <a:pPr marL="457200" indent="-457200" algn="l">
              <a:buFont typeface="Wingdings" panose="05000000000000000000" pitchFamily="2" charset="2"/>
              <a:buChar char="Ø"/>
            </a:pPr>
            <a:endParaRPr lang="nl-NL" sz="1600" dirty="0"/>
          </a:p>
          <a:p>
            <a:pPr marL="457200" indent="-457200" algn="l">
              <a:buFont typeface="Wingdings" panose="05000000000000000000" pitchFamily="2" charset="2"/>
              <a:buChar char="Ø"/>
            </a:pPr>
            <a:endParaRPr lang="nl-NL" sz="1600" dirty="0"/>
          </a:p>
          <a:p>
            <a:pPr marL="457200" indent="-457200" algn="l">
              <a:buFont typeface="Wingdings" panose="05000000000000000000" pitchFamily="2" charset="2"/>
              <a:buChar char="Ø"/>
            </a:pPr>
            <a:endParaRPr lang="nl-NL" dirty="0"/>
          </a:p>
        </p:txBody>
      </p:sp>
    </p:spTree>
    <p:extLst>
      <p:ext uri="{BB962C8B-B14F-4D97-AF65-F5344CB8AC3E}">
        <p14:creationId xmlns:p14="http://schemas.microsoft.com/office/powerpoint/2010/main" val="55057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Schoonmaken</a:t>
            </a:r>
          </a:p>
        </p:txBody>
      </p:sp>
      <p:sp>
        <p:nvSpPr>
          <p:cNvPr id="3" name="Ondertitel 2"/>
          <p:cNvSpPr>
            <a:spLocks noGrp="1"/>
          </p:cNvSpPr>
          <p:nvPr>
            <p:ph type="subTitle" idx="1"/>
          </p:nvPr>
        </p:nvSpPr>
        <p:spPr>
          <a:xfrm>
            <a:off x="1859280" y="2448604"/>
            <a:ext cx="6132998" cy="3738109"/>
          </a:xfrm>
        </p:spPr>
        <p:txBody>
          <a:bodyPr/>
          <a:lstStyle/>
          <a:p>
            <a:pPr marL="342900" indent="-342900" algn="l">
              <a:buFont typeface="Wingdings" panose="05000000000000000000" pitchFamily="2" charset="2"/>
              <a:buChar char="Ø"/>
            </a:pPr>
            <a:r>
              <a:rPr lang="nl-NL" sz="2000" dirty="0">
                <a:hlinkClick r:id="rId2"/>
              </a:rPr>
              <a:t>www.museumconsulenten.nl</a:t>
            </a:r>
            <a:endParaRPr lang="nl-NL" sz="2000" dirty="0"/>
          </a:p>
          <a:p>
            <a:pPr algn="l"/>
            <a:r>
              <a:rPr lang="nl-NL" sz="2000" dirty="0"/>
              <a:t>	Home &gt; Uw museum &gt; Collectie- en 	informatiebeheer &gt; Conservering</a:t>
            </a:r>
          </a:p>
          <a:p>
            <a:pPr lvl="1" algn="l"/>
            <a:r>
              <a:rPr lang="nl-NL" dirty="0"/>
              <a:t>- </a:t>
            </a:r>
            <a:r>
              <a:rPr lang="nl-NL" sz="1800" dirty="0"/>
              <a:t>instructiefilmpje</a:t>
            </a:r>
          </a:p>
        </p:txBody>
      </p:sp>
    </p:spTree>
    <p:extLst>
      <p:ext uri="{BB962C8B-B14F-4D97-AF65-F5344CB8AC3E}">
        <p14:creationId xmlns:p14="http://schemas.microsoft.com/office/powerpoint/2010/main" val="1083736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0312" y="1812244"/>
            <a:ext cx="7781967" cy="636361"/>
          </a:xfrm>
        </p:spPr>
        <p:txBody>
          <a:bodyPr>
            <a:normAutofit fontScale="90000"/>
          </a:bodyPr>
          <a:lstStyle/>
          <a:p>
            <a:pPr algn="l"/>
            <a:r>
              <a:rPr lang="nl-NL" b="0" dirty="0"/>
              <a:t>(Her)berging:</a:t>
            </a:r>
          </a:p>
        </p:txBody>
      </p:sp>
      <p:sp>
        <p:nvSpPr>
          <p:cNvPr id="3" name="Ondertitel 2"/>
          <p:cNvSpPr>
            <a:spLocks noGrp="1"/>
          </p:cNvSpPr>
          <p:nvPr>
            <p:ph type="subTitle" idx="1"/>
          </p:nvPr>
        </p:nvSpPr>
        <p:spPr>
          <a:xfrm>
            <a:off x="603504" y="2448604"/>
            <a:ext cx="7388775" cy="4226516"/>
          </a:xfrm>
        </p:spPr>
        <p:txBody>
          <a:bodyPr/>
          <a:lstStyle/>
          <a:p>
            <a:pPr algn="l">
              <a:lnSpc>
                <a:spcPct val="90000"/>
              </a:lnSpc>
            </a:pPr>
            <a:endParaRPr lang="en-US" sz="1800" dirty="0"/>
          </a:p>
          <a:p>
            <a:pPr algn="l">
              <a:lnSpc>
                <a:spcPct val="90000"/>
              </a:lnSpc>
              <a:buFont typeface="Wingdings" pitchFamily="2" charset="2"/>
              <a:buChar char="Ø"/>
            </a:pPr>
            <a:r>
              <a:rPr lang="en-US" sz="1800" dirty="0"/>
              <a:t> </a:t>
            </a:r>
            <a:r>
              <a:rPr lang="en-US" sz="1800" dirty="0" err="1"/>
              <a:t>Wanneer</a:t>
            </a:r>
            <a:r>
              <a:rPr lang="en-US" sz="1800" dirty="0"/>
              <a:t> </a:t>
            </a:r>
            <a:r>
              <a:rPr lang="en-US" sz="1800" dirty="0" err="1"/>
              <a:t>klimaat</a:t>
            </a:r>
            <a:r>
              <a:rPr lang="en-US" sz="1800" dirty="0"/>
              <a:t> in depot </a:t>
            </a:r>
            <a:r>
              <a:rPr lang="en-US" sz="1800" dirty="0" err="1"/>
              <a:t>niet</a:t>
            </a:r>
            <a:r>
              <a:rPr lang="en-US" sz="1800" dirty="0"/>
              <a:t> </a:t>
            </a:r>
            <a:r>
              <a:rPr lang="en-US" sz="1800" dirty="0" err="1"/>
              <a:t>ideaal</a:t>
            </a:r>
            <a:r>
              <a:rPr lang="en-US" sz="1800" dirty="0"/>
              <a:t> is</a:t>
            </a:r>
          </a:p>
          <a:p>
            <a:pPr lvl="1" algn="l">
              <a:lnSpc>
                <a:spcPct val="90000"/>
              </a:lnSpc>
            </a:pPr>
            <a:r>
              <a:rPr lang="en-US" sz="1600" i="1" dirty="0"/>
              <a:t>Dozen </a:t>
            </a:r>
            <a:r>
              <a:rPr lang="en-US" sz="1600" i="1" dirty="0" err="1"/>
              <a:t>bieden</a:t>
            </a:r>
            <a:r>
              <a:rPr lang="en-US" sz="1600" i="1" dirty="0"/>
              <a:t> </a:t>
            </a:r>
            <a:r>
              <a:rPr lang="en-US" sz="1600" i="1" dirty="0" err="1"/>
              <a:t>een</a:t>
            </a:r>
            <a:r>
              <a:rPr lang="en-US" sz="1600" i="1" dirty="0"/>
              <a:t> buffer </a:t>
            </a:r>
            <a:r>
              <a:rPr lang="en-US" sz="1600" i="1" dirty="0" err="1"/>
              <a:t>tegen</a:t>
            </a:r>
            <a:r>
              <a:rPr lang="en-US" sz="1600" i="1" dirty="0"/>
              <a:t> </a:t>
            </a:r>
            <a:r>
              <a:rPr lang="en-US" sz="1600" i="1" dirty="0" err="1"/>
              <a:t>schommelingen</a:t>
            </a:r>
            <a:r>
              <a:rPr lang="en-US" sz="1600" i="1" dirty="0"/>
              <a:t> in </a:t>
            </a:r>
            <a:r>
              <a:rPr lang="en-US" sz="1600" i="1" dirty="0" err="1"/>
              <a:t>rv</a:t>
            </a:r>
            <a:r>
              <a:rPr lang="en-US" sz="1600" i="1" dirty="0"/>
              <a:t> </a:t>
            </a:r>
          </a:p>
          <a:p>
            <a:pPr lvl="1" algn="l">
              <a:lnSpc>
                <a:spcPct val="90000"/>
              </a:lnSpc>
            </a:pPr>
            <a:r>
              <a:rPr lang="en-US" sz="1600" i="1" dirty="0"/>
              <a:t>en </a:t>
            </a:r>
            <a:r>
              <a:rPr lang="en-US" sz="1600" i="1" dirty="0" err="1"/>
              <a:t>temperatuur</a:t>
            </a:r>
            <a:r>
              <a:rPr lang="en-US" sz="1600" i="1" dirty="0"/>
              <a:t> en </a:t>
            </a:r>
            <a:r>
              <a:rPr lang="en-US" sz="1600" i="1" dirty="0" err="1"/>
              <a:t>tegen</a:t>
            </a:r>
            <a:r>
              <a:rPr lang="en-US" sz="1600" i="1" dirty="0"/>
              <a:t> </a:t>
            </a:r>
            <a:r>
              <a:rPr lang="en-US" sz="1600" i="1" dirty="0" err="1"/>
              <a:t>verzurende</a:t>
            </a:r>
            <a:r>
              <a:rPr lang="en-US" sz="1600" i="1" dirty="0"/>
              <a:t> </a:t>
            </a:r>
            <a:r>
              <a:rPr lang="en-US" sz="1600" i="1" dirty="0" err="1"/>
              <a:t>gassen</a:t>
            </a:r>
            <a:r>
              <a:rPr lang="en-US" sz="1600" i="1" dirty="0"/>
              <a:t> </a:t>
            </a:r>
          </a:p>
          <a:p>
            <a:pPr algn="l">
              <a:lnSpc>
                <a:spcPct val="90000"/>
              </a:lnSpc>
            </a:pPr>
            <a:endParaRPr lang="en-US" sz="1800" dirty="0"/>
          </a:p>
          <a:p>
            <a:pPr algn="l">
              <a:lnSpc>
                <a:spcPct val="90000"/>
              </a:lnSpc>
              <a:buFont typeface="Wingdings" pitchFamily="2" charset="2"/>
              <a:buChar char="Ø"/>
            </a:pPr>
            <a:r>
              <a:rPr lang="en-US" sz="1800" dirty="0"/>
              <a:t> </a:t>
            </a:r>
            <a:r>
              <a:rPr lang="en-US" sz="1800" dirty="0" err="1"/>
              <a:t>Wanneer</a:t>
            </a:r>
            <a:r>
              <a:rPr lang="en-US" sz="1800" dirty="0"/>
              <a:t> de </a:t>
            </a:r>
            <a:r>
              <a:rPr lang="en-US" sz="1800" dirty="0" err="1"/>
              <a:t>afwerking</a:t>
            </a:r>
            <a:r>
              <a:rPr lang="en-US" sz="1800" dirty="0"/>
              <a:t> van het depot </a:t>
            </a:r>
            <a:r>
              <a:rPr lang="en-US" sz="1800" dirty="0" err="1"/>
              <a:t>niet</a:t>
            </a:r>
            <a:r>
              <a:rPr lang="en-US" sz="1800" dirty="0"/>
              <a:t> </a:t>
            </a:r>
            <a:r>
              <a:rPr lang="en-US" sz="1800" dirty="0" err="1"/>
              <a:t>ideaal</a:t>
            </a:r>
            <a:r>
              <a:rPr lang="en-US" sz="1800" dirty="0"/>
              <a:t> is</a:t>
            </a:r>
            <a:br>
              <a:rPr lang="en-US" sz="1800" dirty="0"/>
            </a:br>
            <a:r>
              <a:rPr lang="en-US" sz="1800" dirty="0"/>
              <a:t>	</a:t>
            </a:r>
            <a:r>
              <a:rPr lang="en-US" sz="1600" i="1" dirty="0"/>
              <a:t>Dozen </a:t>
            </a:r>
            <a:r>
              <a:rPr lang="en-US" sz="1600" i="1" dirty="0" err="1"/>
              <a:t>bieden</a:t>
            </a:r>
            <a:r>
              <a:rPr lang="en-US" sz="1600" i="1" dirty="0"/>
              <a:t> </a:t>
            </a:r>
            <a:r>
              <a:rPr lang="en-US" sz="1600" i="1" dirty="0" err="1"/>
              <a:t>een</a:t>
            </a:r>
            <a:r>
              <a:rPr lang="en-US" sz="1600" i="1" dirty="0"/>
              <a:t> buffer </a:t>
            </a:r>
            <a:r>
              <a:rPr lang="en-US" sz="1600" i="1" dirty="0" err="1"/>
              <a:t>tegen</a:t>
            </a:r>
            <a:r>
              <a:rPr lang="en-US" sz="1600" i="1" dirty="0"/>
              <a:t> </a:t>
            </a:r>
            <a:r>
              <a:rPr lang="en-US" sz="1600" i="1" dirty="0" err="1"/>
              <a:t>licht</a:t>
            </a:r>
            <a:r>
              <a:rPr lang="en-US" sz="1600" i="1" dirty="0"/>
              <a:t>, </a:t>
            </a:r>
            <a:r>
              <a:rPr lang="en-US" sz="1600" i="1" dirty="0" err="1"/>
              <a:t>stof</a:t>
            </a:r>
            <a:r>
              <a:rPr lang="en-US" sz="1600" i="1" dirty="0"/>
              <a:t> en </a:t>
            </a:r>
          </a:p>
          <a:p>
            <a:pPr algn="l">
              <a:lnSpc>
                <a:spcPct val="90000"/>
              </a:lnSpc>
            </a:pPr>
            <a:r>
              <a:rPr lang="en-US" sz="1600" i="1" dirty="0"/>
              <a:t>	</a:t>
            </a:r>
            <a:r>
              <a:rPr lang="en-US" sz="1600" i="1" dirty="0" err="1"/>
              <a:t>ongedierte</a:t>
            </a:r>
            <a:endParaRPr lang="en-US" sz="1600" i="1" dirty="0"/>
          </a:p>
          <a:p>
            <a:pPr algn="l">
              <a:lnSpc>
                <a:spcPct val="90000"/>
              </a:lnSpc>
            </a:pPr>
            <a:endParaRPr lang="en-US" sz="1800" dirty="0"/>
          </a:p>
          <a:p>
            <a:pPr algn="l">
              <a:lnSpc>
                <a:spcPct val="90000"/>
              </a:lnSpc>
              <a:buFont typeface="Wingdings" pitchFamily="2" charset="2"/>
              <a:buChar char="Ø"/>
            </a:pPr>
            <a:r>
              <a:rPr lang="en-US" sz="1800" dirty="0"/>
              <a:t> </a:t>
            </a:r>
            <a:r>
              <a:rPr lang="en-US" sz="1800" dirty="0" err="1"/>
              <a:t>Wanneer</a:t>
            </a:r>
            <a:r>
              <a:rPr lang="en-US" sz="1800" dirty="0"/>
              <a:t> de </a:t>
            </a:r>
            <a:r>
              <a:rPr lang="en-US" sz="1800" dirty="0" err="1"/>
              <a:t>inrichting</a:t>
            </a:r>
            <a:r>
              <a:rPr lang="en-US" sz="1800" dirty="0"/>
              <a:t> van het depot </a:t>
            </a:r>
            <a:r>
              <a:rPr lang="en-US" sz="1800" dirty="0" err="1"/>
              <a:t>niet</a:t>
            </a:r>
            <a:r>
              <a:rPr lang="en-US" sz="1800" dirty="0"/>
              <a:t> ideal is</a:t>
            </a:r>
          </a:p>
          <a:p>
            <a:pPr lvl="1" algn="l">
              <a:lnSpc>
                <a:spcPct val="90000"/>
              </a:lnSpc>
            </a:pPr>
            <a:r>
              <a:rPr lang="en-US" sz="1600" i="1" dirty="0"/>
              <a:t>Dozen </a:t>
            </a:r>
            <a:r>
              <a:rPr lang="en-US" sz="1600" i="1" dirty="0" err="1"/>
              <a:t>bieden</a:t>
            </a:r>
            <a:r>
              <a:rPr lang="en-US" sz="1600" i="1" dirty="0"/>
              <a:t> </a:t>
            </a:r>
            <a:r>
              <a:rPr lang="en-US" sz="1600" i="1" dirty="0" err="1"/>
              <a:t>bescherming</a:t>
            </a:r>
            <a:r>
              <a:rPr lang="en-US" sz="1600" i="1" dirty="0"/>
              <a:t> </a:t>
            </a:r>
            <a:r>
              <a:rPr lang="en-US" sz="1600" i="1" dirty="0" err="1"/>
              <a:t>tegen</a:t>
            </a:r>
            <a:r>
              <a:rPr lang="en-US" sz="1600" i="1" dirty="0"/>
              <a:t> </a:t>
            </a:r>
            <a:r>
              <a:rPr lang="en-US" sz="1600" i="1" dirty="0" err="1"/>
              <a:t>ongelukken</a:t>
            </a:r>
            <a:endParaRPr lang="en-US" sz="1600" i="1" dirty="0"/>
          </a:p>
          <a:p>
            <a:pPr algn="l">
              <a:lnSpc>
                <a:spcPct val="90000"/>
              </a:lnSpc>
            </a:pPr>
            <a:endParaRPr lang="en-US" sz="1800" dirty="0" err="1"/>
          </a:p>
          <a:p>
            <a:pPr algn="l">
              <a:lnSpc>
                <a:spcPct val="90000"/>
              </a:lnSpc>
            </a:pPr>
            <a:endParaRPr lang="nl-NL" sz="1800" dirty="0"/>
          </a:p>
        </p:txBody>
      </p:sp>
      <p:pic>
        <p:nvPicPr>
          <p:cNvPr id="4" name="Picture 3" descr="onb alte berging glasplattenneg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088" y="1812244"/>
            <a:ext cx="3045911" cy="203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nb neue bergung glaspattennega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8088" y="3989780"/>
            <a:ext cx="3045911" cy="205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Depotinrichting</a:t>
            </a:r>
          </a:p>
        </p:txBody>
      </p:sp>
      <p:sp>
        <p:nvSpPr>
          <p:cNvPr id="3" name="Ondertitel 2"/>
          <p:cNvSpPr>
            <a:spLocks noGrp="1"/>
          </p:cNvSpPr>
          <p:nvPr>
            <p:ph type="subTitle" idx="1"/>
          </p:nvPr>
        </p:nvSpPr>
        <p:spPr>
          <a:xfrm>
            <a:off x="1513840" y="2448604"/>
            <a:ext cx="6478438" cy="3738109"/>
          </a:xfrm>
        </p:spPr>
        <p:txBody>
          <a:bodyPr/>
          <a:lstStyle/>
          <a:p>
            <a:pPr algn="l"/>
            <a:endParaRPr lang="nl-NL" sz="2000" dirty="0"/>
          </a:p>
          <a:p>
            <a:pPr algn="l">
              <a:buFont typeface="Wingdings" pitchFamily="2" charset="2"/>
              <a:buChar char="Ø"/>
            </a:pPr>
            <a:r>
              <a:rPr lang="nl-NL" sz="2000" dirty="0"/>
              <a:t> Benoem de ruimtes waar zich objecten bevinden 	(zolders, heemkamer of bij mensen thuis)</a:t>
            </a:r>
          </a:p>
          <a:p>
            <a:pPr algn="l">
              <a:buFont typeface="Wingdings" pitchFamily="2" charset="2"/>
              <a:buChar char="Ø"/>
            </a:pPr>
            <a:r>
              <a:rPr lang="nl-NL" sz="2000" dirty="0"/>
              <a:t> Benoem opbergeenheden (kasten, vitrines of rekken)</a:t>
            </a:r>
          </a:p>
          <a:p>
            <a:pPr algn="l">
              <a:buFont typeface="Wingdings" pitchFamily="2" charset="2"/>
              <a:buChar char="Ø"/>
            </a:pPr>
            <a:r>
              <a:rPr lang="nl-NL" sz="2000" dirty="0"/>
              <a:t> Benoem planken, dozen</a:t>
            </a:r>
          </a:p>
          <a:p>
            <a:pPr algn="l">
              <a:buFont typeface="Wingdings" pitchFamily="2" charset="2"/>
              <a:buChar char="Ø"/>
            </a:pPr>
            <a:r>
              <a:rPr lang="nl-NL" sz="2000" dirty="0"/>
              <a:t> Maak een eenduidig standplaatssysteem</a:t>
            </a:r>
          </a:p>
          <a:p>
            <a:pPr lvl="3" algn="l">
              <a:buFont typeface="Wingdings" pitchFamily="2" charset="2"/>
              <a:buChar char="Ø"/>
            </a:pPr>
            <a:r>
              <a:rPr lang="nl-NL" b="1" dirty="0"/>
              <a:t> depot 2, kast 3, doos 6</a:t>
            </a:r>
          </a:p>
          <a:p>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Kerntaken heemkundekring</a:t>
            </a:r>
          </a:p>
        </p:txBody>
      </p:sp>
      <p:sp>
        <p:nvSpPr>
          <p:cNvPr id="3" name="Ondertitel 2"/>
          <p:cNvSpPr>
            <a:spLocks noGrp="1"/>
          </p:cNvSpPr>
          <p:nvPr>
            <p:ph type="subTitle" idx="1"/>
          </p:nvPr>
        </p:nvSpPr>
        <p:spPr>
          <a:xfrm>
            <a:off x="1156777" y="2448604"/>
            <a:ext cx="6835501" cy="3756253"/>
          </a:xfrm>
        </p:spPr>
        <p:txBody>
          <a:bodyPr/>
          <a:lstStyle/>
          <a:p>
            <a:pPr algn="l">
              <a:buFont typeface="Wingdings" pitchFamily="2" charset="2"/>
              <a:buChar char="Ø"/>
            </a:pPr>
            <a:endParaRPr lang="nl-NL" sz="2800" dirty="0"/>
          </a:p>
          <a:p>
            <a:pPr lvl="1" algn="l">
              <a:buFont typeface="Wingdings" pitchFamily="2" charset="2"/>
              <a:buChar char="Ø"/>
            </a:pPr>
            <a:r>
              <a:rPr lang="nl-NL" sz="2400" dirty="0"/>
              <a:t>Verzamelen</a:t>
            </a:r>
          </a:p>
          <a:p>
            <a:pPr lvl="1" algn="l">
              <a:buFont typeface="Wingdings" pitchFamily="2" charset="2"/>
              <a:buChar char="Ø"/>
            </a:pPr>
            <a:r>
              <a:rPr lang="nl-NL" sz="2400" dirty="0"/>
              <a:t>Behouden</a:t>
            </a:r>
          </a:p>
          <a:p>
            <a:pPr lvl="1" algn="l">
              <a:buFont typeface="Wingdings" pitchFamily="2" charset="2"/>
              <a:buChar char="Ø"/>
            </a:pPr>
            <a:r>
              <a:rPr lang="nl-NL" sz="2400" dirty="0"/>
              <a:t>Documenteren</a:t>
            </a:r>
          </a:p>
          <a:p>
            <a:pPr lvl="1" algn="l">
              <a:buFont typeface="Wingdings" pitchFamily="2" charset="2"/>
              <a:buChar char="Ø"/>
            </a:pPr>
            <a:r>
              <a:rPr lang="nl-NL" sz="2400" dirty="0"/>
              <a:t>Onderzoeken</a:t>
            </a:r>
          </a:p>
          <a:p>
            <a:pPr lvl="1" algn="l">
              <a:buFont typeface="Wingdings" pitchFamily="2" charset="2"/>
              <a:buChar char="Ø"/>
            </a:pPr>
            <a:r>
              <a:rPr lang="nl-NL" sz="2400" dirty="0"/>
              <a:t>Informeren</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Informatie over opbergmaterialen:</a:t>
            </a:r>
          </a:p>
        </p:txBody>
      </p:sp>
      <p:sp>
        <p:nvSpPr>
          <p:cNvPr id="3" name="Ondertitel 2"/>
          <p:cNvSpPr>
            <a:spLocks noGrp="1"/>
          </p:cNvSpPr>
          <p:nvPr>
            <p:ph type="subTitle" idx="1"/>
          </p:nvPr>
        </p:nvSpPr>
        <p:spPr/>
        <p:txBody>
          <a:bodyPr/>
          <a:lstStyle/>
          <a:p>
            <a:pPr algn="l"/>
            <a:r>
              <a:rPr lang="nl-NL" dirty="0"/>
              <a:t> </a:t>
            </a:r>
          </a:p>
          <a:p>
            <a:pPr lvl="1" algn="l">
              <a:buFont typeface="Wingdings" pitchFamily="2" charset="2"/>
              <a:buChar char="Ø"/>
            </a:pPr>
            <a:r>
              <a:rPr lang="nl-NL" dirty="0">
                <a:hlinkClick r:id="rId2"/>
              </a:rPr>
              <a:t>www.depotwijzer.be</a:t>
            </a:r>
            <a:endParaRPr lang="nl-NL" dirty="0"/>
          </a:p>
          <a:p>
            <a:pPr lvl="1" algn="l">
              <a:buFont typeface="Wingdings" pitchFamily="2" charset="2"/>
              <a:buChar char="Ø"/>
            </a:pPr>
            <a:endParaRPr lang="nl-NL" dirty="0"/>
          </a:p>
          <a:p>
            <a:pPr lvl="2" algn="l"/>
            <a:r>
              <a:rPr lang="nl-NL" dirty="0"/>
              <a:t>Home&gt; Collectiebeheer &gt; Bewaren en verpakken &gt; Verpakkingsmaterialen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4960" y="1812244"/>
            <a:ext cx="8432799" cy="636361"/>
          </a:xfrm>
        </p:spPr>
        <p:txBody>
          <a:bodyPr>
            <a:normAutofit fontScale="90000"/>
          </a:bodyPr>
          <a:lstStyle/>
          <a:p>
            <a:pPr algn="l"/>
            <a:r>
              <a:rPr lang="nl-NL" b="0" dirty="0"/>
              <a:t>Basis voor een goed fysiek collectiebeheer:</a:t>
            </a:r>
          </a:p>
        </p:txBody>
      </p:sp>
      <p:sp>
        <p:nvSpPr>
          <p:cNvPr id="3" name="Ondertitel 2"/>
          <p:cNvSpPr>
            <a:spLocks noGrp="1"/>
          </p:cNvSpPr>
          <p:nvPr>
            <p:ph type="subTitle" idx="1"/>
          </p:nvPr>
        </p:nvSpPr>
        <p:spPr>
          <a:xfrm>
            <a:off x="1156777" y="2448604"/>
            <a:ext cx="7590982" cy="4287476"/>
          </a:xfrm>
        </p:spPr>
        <p:txBody>
          <a:bodyPr/>
          <a:lstStyle/>
          <a:p>
            <a:pPr marL="914400" lvl="1" indent="-457200" algn="l">
              <a:buFont typeface="Wingdings" panose="05000000000000000000" pitchFamily="2" charset="2"/>
              <a:buChar char="Ø"/>
            </a:pPr>
            <a:r>
              <a:rPr lang="nl-NL" dirty="0"/>
              <a:t>Doen:</a:t>
            </a:r>
          </a:p>
          <a:p>
            <a:pPr marL="1714500" lvl="3" indent="-342900" algn="l">
              <a:buFontTx/>
              <a:buChar char="-"/>
            </a:pPr>
            <a:r>
              <a:rPr lang="nl-NL" sz="1800" dirty="0"/>
              <a:t>Stel vast wat de stand van zaken is m.b.t. fysiek collectiebeheer: conditie en bewaaromstandigheden</a:t>
            </a:r>
          </a:p>
          <a:p>
            <a:pPr marL="1714500" lvl="3" indent="-342900" algn="l">
              <a:buFontTx/>
              <a:buChar char="-"/>
            </a:pPr>
            <a:r>
              <a:rPr lang="nl-NL" sz="1800" dirty="0"/>
              <a:t>Leg de relatie tussen het collectiebeleid en het fysiek collectiebeheer</a:t>
            </a:r>
          </a:p>
          <a:p>
            <a:pPr marL="1714500" lvl="3" indent="-342900" algn="l">
              <a:buFontTx/>
              <a:buChar char="-"/>
            </a:pPr>
            <a:r>
              <a:rPr lang="nl-NL" sz="1800" dirty="0"/>
              <a:t>Maak een afweging van de risico’s</a:t>
            </a:r>
          </a:p>
          <a:p>
            <a:pPr marL="1714500" lvl="3" indent="-342900" algn="l">
              <a:buFontTx/>
              <a:buChar char="-"/>
            </a:pPr>
            <a:r>
              <a:rPr lang="nl-NL" sz="1800" dirty="0"/>
              <a:t>Stel op basis daarvan een collectiebehoudsplan op, en voer dit uit</a:t>
            </a:r>
          </a:p>
          <a:p>
            <a:pPr marL="1714500" lvl="3" indent="-342900" algn="l">
              <a:buFontTx/>
              <a:buChar char="-"/>
            </a:pPr>
            <a:r>
              <a:rPr lang="nl-NL" sz="1800" dirty="0"/>
              <a:t>Houd altijd het depot goed schoon</a:t>
            </a:r>
          </a:p>
          <a:p>
            <a:pPr marL="914400" lvl="1" indent="-457200" algn="l">
              <a:buFont typeface="Wingdings" panose="05000000000000000000" pitchFamily="2" charset="2"/>
              <a:buChar char="Ø"/>
            </a:pPr>
            <a:r>
              <a:rPr lang="nl-NL" dirty="0"/>
              <a:t>Niet doen:</a:t>
            </a:r>
          </a:p>
          <a:p>
            <a:pPr marL="1714500" lvl="3" indent="-342900" algn="l">
              <a:buFontTx/>
              <a:buChar char="-"/>
            </a:pPr>
            <a:r>
              <a:rPr lang="nl-NL" sz="1800" dirty="0"/>
              <a:t>Alleen maar kijken naar temperatuur en RV en deze beheersen met apparatuur (</a:t>
            </a:r>
            <a:r>
              <a:rPr lang="nl-NL" sz="1800" dirty="0" err="1"/>
              <a:t>be</a:t>
            </a:r>
            <a:r>
              <a:rPr lang="nl-NL" sz="1800" dirty="0"/>
              <a:t>- dan wel </a:t>
            </a:r>
            <a:r>
              <a:rPr lang="nl-NL" sz="1800" dirty="0" err="1"/>
              <a:t>ontvochtigers</a:t>
            </a:r>
            <a:r>
              <a:rPr lang="nl-NL" sz="1800" dirty="0"/>
              <a:t>)</a:t>
            </a:r>
          </a:p>
          <a:p>
            <a:pPr marL="1714500" lvl="3" indent="-342900" algn="l">
              <a:buFontTx/>
              <a:buChar char="-"/>
            </a:pPr>
            <a:endParaRPr lang="nl-NL" dirty="0"/>
          </a:p>
          <a:p>
            <a:pPr marL="1714500" lvl="3" indent="-342900" algn="l">
              <a:buFontTx/>
              <a:buChar char="-"/>
            </a:pPr>
            <a:endParaRPr lang="nl-NL" dirty="0"/>
          </a:p>
        </p:txBody>
      </p:sp>
      <p:pic>
        <p:nvPicPr>
          <p:cNvPr id="4098" name="Picture 2" descr="C:\Users\Geertje\AppData\Local\Microsoft\Windows\Temporary Internet Files\Content.IE5\98COC4TV\Lampj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195" y="728027"/>
            <a:ext cx="9334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20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Veel succes!</a:t>
            </a:r>
          </a:p>
        </p:txBody>
      </p:sp>
      <p:sp>
        <p:nvSpPr>
          <p:cNvPr id="3" name="Ondertitel 2"/>
          <p:cNvSpPr>
            <a:spLocks noGrp="1"/>
          </p:cNvSpPr>
          <p:nvPr>
            <p:ph type="subTitle" idx="1"/>
          </p:nvPr>
        </p:nvSpPr>
        <p:spPr>
          <a:xfrm>
            <a:off x="1534160" y="2448604"/>
            <a:ext cx="7051040" cy="3738109"/>
          </a:xfrm>
        </p:spPr>
        <p:txBody>
          <a:bodyPr/>
          <a:lstStyle/>
          <a:p>
            <a:endParaRPr lang="nl-NL" dirty="0"/>
          </a:p>
          <a:p>
            <a:pPr marL="457200" indent="-457200" algn="l">
              <a:buFont typeface="Wingdings" panose="05000000000000000000" pitchFamily="2" charset="2"/>
              <a:buChar char="Ø"/>
            </a:pPr>
            <a:r>
              <a:rPr lang="nl-NL" dirty="0"/>
              <a:t>Vragen?</a:t>
            </a:r>
          </a:p>
          <a:p>
            <a:r>
              <a:rPr lang="nl-NL" dirty="0"/>
              <a:t>  annettegaalman@erfgoedbrabant.nl</a:t>
            </a:r>
          </a:p>
        </p:txBody>
      </p:sp>
    </p:spTree>
    <p:extLst>
      <p:ext uri="{BB962C8B-B14F-4D97-AF65-F5344CB8AC3E}">
        <p14:creationId xmlns:p14="http://schemas.microsoft.com/office/powerpoint/2010/main" val="165711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latin typeface="Tahoma" pitchFamily="34" charset="0"/>
              </a:rPr>
              <a:t>Museumdefinitie (ICOM, 2006)</a:t>
            </a:r>
            <a:endParaRPr lang="nl-NL" b="0" dirty="0"/>
          </a:p>
        </p:txBody>
      </p:sp>
      <p:sp>
        <p:nvSpPr>
          <p:cNvPr id="3" name="Ondertitel 2"/>
          <p:cNvSpPr>
            <a:spLocks noGrp="1"/>
          </p:cNvSpPr>
          <p:nvPr>
            <p:ph type="subTitle" idx="1"/>
          </p:nvPr>
        </p:nvSpPr>
        <p:spPr>
          <a:xfrm>
            <a:off x="1156777" y="2448604"/>
            <a:ext cx="7686777" cy="3738109"/>
          </a:xfrm>
        </p:spPr>
        <p:txBody>
          <a:bodyPr/>
          <a:lstStyle/>
          <a:p>
            <a:pPr algn="l"/>
            <a:endParaRPr lang="nl-NL" sz="2000" dirty="0"/>
          </a:p>
          <a:p>
            <a:pPr algn="l"/>
            <a:r>
              <a:rPr lang="nl-NL" sz="2000" dirty="0"/>
              <a:t>	Een museum is een permanente instelling, </a:t>
            </a:r>
          </a:p>
          <a:p>
            <a:pPr algn="l"/>
            <a:r>
              <a:rPr lang="nl-NL" sz="2000" dirty="0"/>
              <a:t>		niet gericht op het maken van winst, </a:t>
            </a:r>
          </a:p>
          <a:p>
            <a:pPr algn="l"/>
            <a:r>
              <a:rPr lang="nl-NL" sz="2000" dirty="0"/>
              <a:t>		toegankelijk voor publiek, </a:t>
            </a:r>
          </a:p>
          <a:p>
            <a:pPr algn="l"/>
            <a:r>
              <a:rPr lang="nl-NL" sz="2000" dirty="0"/>
              <a:t>		die ten dienste staat van de samenleving en haar 				ontwikkeling. </a:t>
            </a:r>
          </a:p>
          <a:p>
            <a:pPr algn="l"/>
            <a:r>
              <a:rPr lang="nl-NL" sz="2000" dirty="0"/>
              <a:t>	Een museum verwerft, behoudt, onderzoekt, presenteert, 			documenteert en geeft bekendheid aan de materiële en 			immateriële getuigenissen van de mens en zijn omgeving, 		voor doeleinden van studie, educatie en genoegen.</a:t>
            </a:r>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Opdracht 1</a:t>
            </a:r>
          </a:p>
        </p:txBody>
      </p:sp>
      <p:sp>
        <p:nvSpPr>
          <p:cNvPr id="3" name="Ondertitel 2"/>
          <p:cNvSpPr>
            <a:spLocks noGrp="1"/>
          </p:cNvSpPr>
          <p:nvPr>
            <p:ph type="subTitle" idx="1"/>
          </p:nvPr>
        </p:nvSpPr>
        <p:spPr>
          <a:xfrm>
            <a:off x="1156777" y="2621280"/>
            <a:ext cx="7834823" cy="3565433"/>
          </a:xfrm>
        </p:spPr>
        <p:txBody>
          <a:bodyPr/>
          <a:lstStyle/>
          <a:p>
            <a:pPr algn="l"/>
            <a:r>
              <a:rPr lang="nl-NL" sz="2000" dirty="0"/>
              <a:t>Een </a:t>
            </a:r>
            <a:r>
              <a:rPr lang="nl-NL" sz="2000" dirty="0" err="1"/>
              <a:t>plaatsgenote</a:t>
            </a:r>
            <a:r>
              <a:rPr lang="nl-NL" sz="2000" dirty="0"/>
              <a:t> staat aan de deur met een oude foto en een doopjurkje. Haar moeder draagt op die foto dat doopjurkje. Ze biedt beide objecten aan de heemkundekring aan en wil ze het liefst ook gelijk achterlaten.</a:t>
            </a:r>
          </a:p>
          <a:p>
            <a:pPr algn="l"/>
            <a:endParaRPr lang="nl-NL" sz="2000" dirty="0"/>
          </a:p>
          <a:p>
            <a:pPr algn="l"/>
            <a:r>
              <a:rPr lang="nl-NL" sz="2000" dirty="0"/>
              <a:t>Wat doet u?</a:t>
            </a:r>
          </a:p>
          <a:p>
            <a:pPr algn="l"/>
            <a:r>
              <a:rPr lang="nl-NL" sz="2000" dirty="0"/>
              <a:t>Beschrijf hoe u de vraag afhandelt.</a:t>
            </a:r>
          </a:p>
        </p:txBody>
      </p:sp>
    </p:spTree>
    <p:extLst>
      <p:ext uri="{BB962C8B-B14F-4D97-AF65-F5344CB8AC3E}">
        <p14:creationId xmlns:p14="http://schemas.microsoft.com/office/powerpoint/2010/main" val="254704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l"/>
            <a:r>
              <a:rPr lang="nl-NL" b="0" dirty="0"/>
              <a:t>Collectiebeheer = keuzes maken</a:t>
            </a:r>
          </a:p>
        </p:txBody>
      </p:sp>
      <p:sp>
        <p:nvSpPr>
          <p:cNvPr id="3" name="Ondertitel 2"/>
          <p:cNvSpPr>
            <a:spLocks noGrp="1"/>
          </p:cNvSpPr>
          <p:nvPr>
            <p:ph type="subTitle" idx="1"/>
          </p:nvPr>
        </p:nvSpPr>
        <p:spPr>
          <a:xfrm>
            <a:off x="1156777" y="2448604"/>
            <a:ext cx="6835501" cy="4175716"/>
          </a:xfrm>
        </p:spPr>
        <p:txBody>
          <a:bodyPr/>
          <a:lstStyle/>
          <a:p>
            <a:endParaRPr lang="nl-NL" dirty="0"/>
          </a:p>
        </p:txBody>
      </p:sp>
      <p:sp>
        <p:nvSpPr>
          <p:cNvPr id="4" name="Ovaal 3"/>
          <p:cNvSpPr/>
          <p:nvPr/>
        </p:nvSpPr>
        <p:spPr>
          <a:xfrm>
            <a:off x="1757680" y="2448604"/>
            <a:ext cx="4958080" cy="3962355"/>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i="1" dirty="0">
                <a:solidFill>
                  <a:schemeClr val="tx1"/>
                </a:solidFill>
              </a:rPr>
              <a:t>Doel HKK</a:t>
            </a: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p:txBody>
      </p:sp>
      <p:sp>
        <p:nvSpPr>
          <p:cNvPr id="5" name="Ovaal 4"/>
          <p:cNvSpPr/>
          <p:nvPr/>
        </p:nvSpPr>
        <p:spPr>
          <a:xfrm>
            <a:off x="2392680" y="3027722"/>
            <a:ext cx="3647440" cy="2804160"/>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i="1" dirty="0">
                <a:solidFill>
                  <a:schemeClr val="tx1"/>
                </a:solidFill>
              </a:rPr>
              <a:t>Beleid HKK</a:t>
            </a: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a:p>
            <a:pPr algn="ctr"/>
            <a:endParaRPr lang="nl-NL" i="1" dirty="0">
              <a:solidFill>
                <a:schemeClr val="tx1"/>
              </a:solidFill>
            </a:endParaRPr>
          </a:p>
        </p:txBody>
      </p:sp>
      <p:sp>
        <p:nvSpPr>
          <p:cNvPr id="6" name="Ovaal 5"/>
          <p:cNvSpPr/>
          <p:nvPr/>
        </p:nvSpPr>
        <p:spPr>
          <a:xfrm>
            <a:off x="3027680" y="3510301"/>
            <a:ext cx="2489200" cy="1838960"/>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i="1" dirty="0">
                <a:solidFill>
                  <a:schemeClr val="tx1"/>
                </a:solidFill>
              </a:rPr>
              <a:t>Collectiebeheer HKK</a:t>
            </a:r>
          </a:p>
        </p:txBody>
      </p:sp>
    </p:spTree>
    <p:extLst>
      <p:ext uri="{BB962C8B-B14F-4D97-AF65-F5344CB8AC3E}">
        <p14:creationId xmlns:p14="http://schemas.microsoft.com/office/powerpoint/2010/main" val="13854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6777" y="1812244"/>
            <a:ext cx="7733223" cy="636361"/>
          </a:xfrm>
        </p:spPr>
        <p:txBody>
          <a:bodyPr>
            <a:normAutofit fontScale="90000"/>
          </a:bodyPr>
          <a:lstStyle/>
          <a:p>
            <a:pPr algn="l"/>
            <a:r>
              <a:rPr lang="nl-NL" b="0" dirty="0"/>
              <a:t>Willem </a:t>
            </a:r>
            <a:r>
              <a:rPr lang="nl-NL" b="0" dirty="0" err="1"/>
              <a:t>Frijhoff</a:t>
            </a:r>
            <a:r>
              <a:rPr lang="nl-NL" b="0" dirty="0"/>
              <a:t/>
            </a:r>
            <a:br>
              <a:rPr lang="nl-NL" b="0" dirty="0"/>
            </a:br>
            <a:r>
              <a:rPr lang="nl-NL" sz="2000" b="0" i="1" dirty="0"/>
              <a:t>Ordelijk vergeten: het museum als geheugen van de gemeenschap, 1992</a:t>
            </a:r>
          </a:p>
        </p:txBody>
      </p:sp>
      <p:sp>
        <p:nvSpPr>
          <p:cNvPr id="3" name="Ondertitel 2"/>
          <p:cNvSpPr>
            <a:spLocks noGrp="1"/>
          </p:cNvSpPr>
          <p:nvPr>
            <p:ph type="subTitle" idx="1"/>
          </p:nvPr>
        </p:nvSpPr>
        <p:spPr>
          <a:xfrm>
            <a:off x="1156777" y="2763520"/>
            <a:ext cx="7651943" cy="3952240"/>
          </a:xfrm>
        </p:spPr>
        <p:txBody>
          <a:bodyPr/>
          <a:lstStyle/>
          <a:p>
            <a:pPr algn="l"/>
            <a:r>
              <a:rPr lang="nl-NL" sz="2000" dirty="0"/>
              <a:t>‘Tenzij we in de war zijn of onze geest ziek is, is onze persoonlijke herinnering steeds een gestructureerde herinnering. Mentaal verrichten we de operaties van oproepen, selecteren, ordenen en zingeven van geheugenelementen die uiteindelijk tot een sprekende, eenduidige herinnering voeren. Bij het groepsgeheugen gaat dat niet vanzelf. Het archief of het museum ordent zelf niets. Het is niet méér dan een bewaarplaats. Er moeten mensen aan te pas komen om te selecteren, ordening aan te brengen en een zinvolle presentatie te bewerkstellingen. Eerst dan kan collectieve herinnering zich aan de voorwerpen hechten. En daar beginnen de problemen.’</a:t>
            </a:r>
          </a:p>
        </p:txBody>
      </p:sp>
    </p:spTree>
    <p:extLst>
      <p:ext uri="{BB962C8B-B14F-4D97-AF65-F5344CB8AC3E}">
        <p14:creationId xmlns:p14="http://schemas.microsoft.com/office/powerpoint/2010/main" val="421227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8758" y="1812243"/>
            <a:ext cx="6546743" cy="636361"/>
          </a:xfrm>
        </p:spPr>
        <p:txBody>
          <a:bodyPr>
            <a:normAutofit fontScale="90000"/>
          </a:bodyPr>
          <a:lstStyle/>
          <a:p>
            <a:pPr algn="l"/>
            <a:r>
              <a:rPr lang="nl-NL" b="0" dirty="0"/>
              <a:t>Overal spullen</a:t>
            </a:r>
          </a:p>
        </p:txBody>
      </p:sp>
      <p:sp>
        <p:nvSpPr>
          <p:cNvPr id="3" name="Ondertitel 2"/>
          <p:cNvSpPr>
            <a:spLocks noGrp="1"/>
          </p:cNvSpPr>
          <p:nvPr>
            <p:ph type="subTitle" idx="1"/>
          </p:nvPr>
        </p:nvSpPr>
        <p:spPr/>
        <p:txBody>
          <a:bodyPr/>
          <a:lstStyle/>
          <a:p>
            <a:endParaRPr lang="nl-NL" dirty="0"/>
          </a:p>
        </p:txBody>
      </p:sp>
      <p:pic>
        <p:nvPicPr>
          <p:cNvPr id="4" name="Picture 4" descr="http://romeoziet.files.wordpress.com/2012/01/vak-1-vol35.jpg"/>
          <p:cNvPicPr>
            <a:picLocks noChangeAspect="1" noChangeArrowheads="1"/>
          </p:cNvPicPr>
          <p:nvPr/>
        </p:nvPicPr>
        <p:blipFill>
          <a:blip r:embed="rId3" cstate="print"/>
          <a:srcRect/>
          <a:stretch>
            <a:fillRect/>
          </a:stretch>
        </p:blipFill>
        <p:spPr bwMode="auto">
          <a:xfrm>
            <a:off x="3038888" y="497304"/>
            <a:ext cx="6105112" cy="3095021"/>
          </a:xfrm>
          <a:prstGeom prst="rect">
            <a:avLst/>
          </a:prstGeom>
          <a:noFill/>
        </p:spPr>
      </p:pic>
      <p:pic>
        <p:nvPicPr>
          <p:cNvPr id="6" name="Afbeelding 5">
            <a:extLst>
              <a:ext uri="{FF2B5EF4-FFF2-40B4-BE49-F238E27FC236}">
                <a16:creationId xmlns="" xmlns:a16="http://schemas.microsoft.com/office/drawing/2014/main" id="{84E3E349-5AD3-4559-BEFC-A1E2B138F662}"/>
              </a:ext>
            </a:extLst>
          </p:cNvPr>
          <p:cNvPicPr>
            <a:picLocks noChangeAspect="1"/>
          </p:cNvPicPr>
          <p:nvPr/>
        </p:nvPicPr>
        <p:blipFill>
          <a:blip r:embed="rId4"/>
          <a:stretch>
            <a:fillRect/>
          </a:stretch>
        </p:blipFill>
        <p:spPr>
          <a:xfrm>
            <a:off x="4447420" y="3737810"/>
            <a:ext cx="4696580" cy="3127996"/>
          </a:xfrm>
          <a:prstGeom prst="rect">
            <a:avLst/>
          </a:prstGeom>
        </p:spPr>
      </p:pic>
      <p:pic>
        <p:nvPicPr>
          <p:cNvPr id="8" name="Afbeelding 7">
            <a:extLst>
              <a:ext uri="{FF2B5EF4-FFF2-40B4-BE49-F238E27FC236}">
                <a16:creationId xmlns="" xmlns:a16="http://schemas.microsoft.com/office/drawing/2014/main" id="{BADF7BCB-96C5-4C81-B181-25DA8CEB8E97}"/>
              </a:ext>
            </a:extLst>
          </p:cNvPr>
          <p:cNvPicPr>
            <a:picLocks noChangeAspect="1"/>
          </p:cNvPicPr>
          <p:nvPr/>
        </p:nvPicPr>
        <p:blipFill>
          <a:blip r:embed="rId5"/>
          <a:stretch>
            <a:fillRect/>
          </a:stretch>
        </p:blipFill>
        <p:spPr>
          <a:xfrm>
            <a:off x="0" y="3762979"/>
            <a:ext cx="4267200" cy="3204279"/>
          </a:xfrm>
          <a:prstGeom prst="rect">
            <a:avLst/>
          </a:prstGeom>
        </p:spPr>
      </p:pic>
    </p:spTree>
    <p:extLst>
      <p:ext uri="{BB962C8B-B14F-4D97-AF65-F5344CB8AC3E}">
        <p14:creationId xmlns:p14="http://schemas.microsoft.com/office/powerpoint/2010/main" val="2443059269"/>
      </p:ext>
    </p:extLst>
  </p:cSld>
  <p:clrMapOvr>
    <a:masterClrMapping/>
  </p:clrMapOvr>
</p:sld>
</file>

<file path=ppt/theme/theme1.xml><?xml version="1.0" encoding="utf-8"?>
<a:theme xmlns:a="http://schemas.openxmlformats.org/drawingml/2006/main" name="eb-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Tahoma"/>
        <a:ea typeface=""/>
        <a:cs typeface="Arial"/>
      </a:majorFont>
      <a:minorFont>
        <a:latin typeface="Tahom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eb-1</Template>
  <TotalTime>756</TotalTime>
  <Words>2100</Words>
  <Application>Microsoft Office PowerPoint</Application>
  <PresentationFormat>Diavoorstelling (4:3)</PresentationFormat>
  <Paragraphs>416</Paragraphs>
  <Slides>42</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Arial</vt:lpstr>
      <vt:lpstr>Calibri</vt:lpstr>
      <vt:lpstr>Tahoma</vt:lpstr>
      <vt:lpstr>Wingdings</vt:lpstr>
      <vt:lpstr>eb-1</vt:lpstr>
      <vt:lpstr>Cursus collectiebeheer  woensdag 14 november 2018</vt:lpstr>
      <vt:lpstr>Programma</vt:lpstr>
      <vt:lpstr>Even voorstellen</vt:lpstr>
      <vt:lpstr>Kerntaken heemkundekring</vt:lpstr>
      <vt:lpstr>Museumdefinitie (ICOM, 2006)</vt:lpstr>
      <vt:lpstr>Opdracht 1</vt:lpstr>
      <vt:lpstr>Collectiebeheer = keuzes maken</vt:lpstr>
      <vt:lpstr>Willem Frijhoff Ordelijk vergeten: het museum als geheugen van de gemeenschap, 1992</vt:lpstr>
      <vt:lpstr>Overal spullen</vt:lpstr>
      <vt:lpstr>Collecties in beeld</vt:lpstr>
      <vt:lpstr>Soorten collecties</vt:lpstr>
      <vt:lpstr>Weet wat je in huis hebt</vt:lpstr>
      <vt:lpstr>Wat wil je in huis hebben?</vt:lpstr>
      <vt:lpstr>Basis voor goed collectiebeheer:</vt:lpstr>
      <vt:lpstr>Opdracht 2</vt:lpstr>
      <vt:lpstr>Administratief beheer</vt:lpstr>
      <vt:lpstr>Registreren en documenteren</vt:lpstr>
      <vt:lpstr>Ontsluiten</vt:lpstr>
      <vt:lpstr>Keuze voor vastleggen en ontsluiten van gegevens:</vt:lpstr>
      <vt:lpstr>Inhoud/gebruik van de collectie</vt:lpstr>
      <vt:lpstr>Minimale registratie</vt:lpstr>
      <vt:lpstr>Standaarden</vt:lpstr>
      <vt:lpstr>Informatie over administratief collectiebeheer:</vt:lpstr>
      <vt:lpstr>Basis voor goed administratief collectiebeheer:</vt:lpstr>
      <vt:lpstr>Opdracht 3</vt:lpstr>
      <vt:lpstr>Basis voor een goede organisatie van het werk:</vt:lpstr>
      <vt:lpstr>Nummeren</vt:lpstr>
      <vt:lpstr>Opbouw van het nummer</vt:lpstr>
      <vt:lpstr>Aanbrengen van het nummer</vt:lpstr>
      <vt:lpstr>Informatie over nummeren:</vt:lpstr>
      <vt:lpstr>Fysiek beheer: preventieve conservering</vt:lpstr>
      <vt:lpstr>De tien schadefactoren</vt:lpstr>
      <vt:lpstr>Middelen</vt:lpstr>
      <vt:lpstr>Klimaatbeheersing</vt:lpstr>
      <vt:lpstr>Lichtbeheersing</vt:lpstr>
      <vt:lpstr>Bescherming tegen plaagdieren, schimmel</vt:lpstr>
      <vt:lpstr>Schoonmaken</vt:lpstr>
      <vt:lpstr>(Her)berging:</vt:lpstr>
      <vt:lpstr>Depotinrichting</vt:lpstr>
      <vt:lpstr>Informatie over opbergmaterialen:</vt:lpstr>
      <vt:lpstr>Basis voor een goed fysiek collectiebeheer:</vt:lpstr>
      <vt:lpstr>Veel succes!</vt:lpstr>
    </vt:vector>
  </TitlesOfParts>
  <Company>Museumkwartier Den Bosch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agaa</dc:creator>
  <cp:lastModifiedBy>Annette Gaalman</cp:lastModifiedBy>
  <cp:revision>77</cp:revision>
  <cp:lastPrinted>2018-11-14T10:21:02Z</cp:lastPrinted>
  <dcterms:created xsi:type="dcterms:W3CDTF">2015-02-06T13:22:58Z</dcterms:created>
  <dcterms:modified xsi:type="dcterms:W3CDTF">2018-11-14T10:21:16Z</dcterms:modified>
</cp:coreProperties>
</file>